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25"/>
  </p:notesMasterIdLst>
  <p:sldIdLst>
    <p:sldId id="256" r:id="rId3"/>
    <p:sldId id="348" r:id="rId4"/>
    <p:sldId id="342" r:id="rId5"/>
    <p:sldId id="341" r:id="rId6"/>
    <p:sldId id="257" r:id="rId7"/>
    <p:sldId id="345" r:id="rId8"/>
    <p:sldId id="346" r:id="rId9"/>
    <p:sldId id="336" r:id="rId10"/>
    <p:sldId id="333" r:id="rId11"/>
    <p:sldId id="337" r:id="rId12"/>
    <p:sldId id="338" r:id="rId13"/>
    <p:sldId id="332" r:id="rId14"/>
    <p:sldId id="347" r:id="rId15"/>
    <p:sldId id="350" r:id="rId16"/>
    <p:sldId id="351" r:id="rId17"/>
    <p:sldId id="343" r:id="rId18"/>
    <p:sldId id="352" r:id="rId19"/>
    <p:sldId id="314" r:id="rId20"/>
    <p:sldId id="284" r:id="rId21"/>
    <p:sldId id="331" r:id="rId22"/>
    <p:sldId id="267" r:id="rId23"/>
    <p:sldId id="326" r:id="rId24"/>
  </p:sldIdLst>
  <p:sldSz cx="12192000" cy="6858000"/>
  <p:notesSz cx="7102475" cy="93884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C91"/>
    <a:srgbClr val="CAC7A2"/>
    <a:srgbClr val="081554"/>
    <a:srgbClr val="0B2E50"/>
    <a:srgbClr val="052035"/>
    <a:srgbClr val="430C2C"/>
    <a:srgbClr val="490B2C"/>
    <a:srgbClr val="8D6D3E"/>
    <a:srgbClr val="010A13"/>
    <a:srgbClr val="4D0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6314" autoAdjust="0"/>
  </p:normalViewPr>
  <p:slideViewPr>
    <p:cSldViewPr snapToGrid="0">
      <p:cViewPr varScale="1">
        <p:scale>
          <a:sx n="62" d="100"/>
          <a:sy n="62" d="100"/>
        </p:scale>
        <p:origin x="812" y="5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CBBC91"/>
                </a:solidFill>
              </a:rPr>
              <a:t>Number of public schools in Canada (2020)</a:t>
            </a:r>
          </a:p>
        </c:rich>
      </c:tx>
      <c:layout>
        <c:manualLayout>
          <c:xMode val="edge"/>
          <c:yMode val="edge"/>
          <c:x val="0.10098760801556816"/>
          <c:y val="2.57341789003643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BBC9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7C7-47A6-8099-85D89E01EE63}"/>
              </c:ext>
            </c:extLst>
          </c:dPt>
          <c:dPt>
            <c:idx val="1"/>
            <c:invertIfNegative val="0"/>
            <c:bubble3D val="0"/>
            <c:spPr>
              <a:solidFill>
                <a:srgbClr val="430C2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C7-47A6-8099-85D89E01EE63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C7-47A6-8099-85D89E01EE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AC7A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Elementary</c:v>
                </c:pt>
                <c:pt idx="1">
                  <c:v>Secondary</c:v>
                </c:pt>
                <c:pt idx="2">
                  <c:v>Mixed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10100</c:v>
                </c:pt>
                <c:pt idx="1">
                  <c:v>2600</c:v>
                </c:pt>
                <c:pt idx="2">
                  <c:v>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9-46EB-B6B8-E1F52A9E7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494539583"/>
        <c:axId val="494538751"/>
      </c:barChart>
      <c:catAx>
        <c:axId val="4945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AC7A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538751"/>
        <c:crosses val="autoZero"/>
        <c:auto val="1"/>
        <c:lblAlgn val="ctr"/>
        <c:lblOffset val="100"/>
        <c:noMultiLvlLbl val="0"/>
      </c:catAx>
      <c:valAx>
        <c:axId val="4945387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453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331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3D2472AF-A0E2-497A-9C64-CEEA312F355D}" type="datetimeFigureOut">
              <a:rPr lang="zh-CN" altLang="en-US" smtClean="0"/>
              <a:pPr/>
              <a:t>2021/12/5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DAA9E1F-4E78-4B42-AA19-9F57A79F734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15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ec.ca/299/education-in-canada-an-overview/index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eopleforeducation.ca/report/fundraising-and-fees-in-ontarios-school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A9E1F-4E78-4B42-AA19-9F57A79F73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9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82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54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A9E1F-4E78-4B42-AA19-9F57A79F73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2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A9E1F-4E78-4B42-AA19-9F57A79F734E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61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64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Council of Ministers of Education, Canada (cmec.ca)</a:t>
            </a:r>
            <a:endParaRPr lang="en-US" dirty="0"/>
          </a:p>
          <a:p>
            <a:r>
              <a:rPr lang="en-US" dirty="0">
                <a:hlinkClick r:id="rId4"/>
              </a:rPr>
              <a:t>Fundraising and fees in Ontario’s schools - People for Education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A29BA-C570-40D5-A82A-AE3B3093B75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77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63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Problem Contd. Doesn’t look like a problem. So just leave it blank.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8891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CEFD0A4-5D1E-44F4-A3F4-33C16D9CDA60}" type="slidenum">
              <a:rPr lang="zh-CN"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83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2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0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35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052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6882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042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2797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9742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1775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33005" y="6555068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966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483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750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2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7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61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24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F05F9E-E3BF-4D55-9B21-0CA8CF92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E158B01-1B94-410B-955F-6A222A70BF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5DDF11-6287-4228-B667-23360537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5C292-412B-4065-AC0A-580E49FA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A3A7E1F-F86D-4EC0-8623-A67CB04E39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9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01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933974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226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8083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456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694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2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325676"/>
            <a:ext cx="12192000" cy="6532323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31983" y="939983"/>
            <a:ext cx="3810330" cy="4950381"/>
          </a:xfrm>
          <a:custGeom>
            <a:avLst/>
            <a:gdLst>
              <a:gd name="connsiteX0" fmla="*/ 0 w 3810330"/>
              <a:gd name="connsiteY0" fmla="*/ 2601942 h 4950381"/>
              <a:gd name="connsiteX1" fmla="*/ 3810330 w 3810330"/>
              <a:gd name="connsiteY1" fmla="*/ 2601942 h 4950381"/>
              <a:gd name="connsiteX2" fmla="*/ 3810330 w 3810330"/>
              <a:gd name="connsiteY2" fmla="*/ 4950381 h 4950381"/>
              <a:gd name="connsiteX3" fmla="*/ 0 w 3810330"/>
              <a:gd name="connsiteY3" fmla="*/ 4950381 h 4950381"/>
              <a:gd name="connsiteX4" fmla="*/ 0 w 3810330"/>
              <a:gd name="connsiteY4" fmla="*/ 0 h 4950381"/>
              <a:gd name="connsiteX5" fmla="*/ 3810330 w 3810330"/>
              <a:gd name="connsiteY5" fmla="*/ 0 h 4950381"/>
              <a:gd name="connsiteX6" fmla="*/ 3810330 w 3810330"/>
              <a:gd name="connsiteY6" fmla="*/ 1502858 h 4950381"/>
              <a:gd name="connsiteX7" fmla="*/ 0 w 3810330"/>
              <a:gd name="connsiteY7" fmla="*/ 1502858 h 495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330" h="4950381">
                <a:moveTo>
                  <a:pt x="0" y="2601942"/>
                </a:moveTo>
                <a:lnTo>
                  <a:pt x="3810330" y="2601942"/>
                </a:lnTo>
                <a:lnTo>
                  <a:pt x="3810330" y="4950381"/>
                </a:lnTo>
                <a:lnTo>
                  <a:pt x="0" y="4950381"/>
                </a:lnTo>
                <a:close/>
                <a:moveTo>
                  <a:pt x="0" y="0"/>
                </a:moveTo>
                <a:lnTo>
                  <a:pt x="3810330" y="0"/>
                </a:lnTo>
                <a:lnTo>
                  <a:pt x="3810330" y="1502858"/>
                </a:lnTo>
                <a:lnTo>
                  <a:pt x="0" y="1502858"/>
                </a:ln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524221" y="2305485"/>
            <a:ext cx="9225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BUSINESS PLAN</a:t>
            </a:r>
            <a:endParaRPr lang="zh-CN" altLang="en-US" sz="88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39783" r="43694"/>
          <a:stretch/>
        </p:blipFill>
        <p:spPr>
          <a:xfrm>
            <a:off x="3675649" y="3917716"/>
            <a:ext cx="645695" cy="2831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66836" y="3768565"/>
            <a:ext cx="35746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Joumana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| </a:t>
            </a:r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Harrsh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| </a:t>
            </a:r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Tianyi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| Deepak</a:t>
            </a:r>
            <a:endParaRPr lang="zh-CN" altLang="en-US" sz="14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14324" y="1490216"/>
            <a:ext cx="2845652" cy="10156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2021.12.15</a:t>
            </a:r>
            <a:endParaRPr lang="zh-CN" altLang="en-US" sz="6000" spc="3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70373" y="4091301"/>
            <a:ext cx="3533550" cy="4399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CBBC91"/>
                </a:solidFill>
                <a:cs typeface="+mn-ea"/>
                <a:sym typeface="+mn-lt"/>
              </a:rPr>
              <a:t>ADD Clients Name</a:t>
            </a: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CBBC91"/>
                </a:solidFill>
                <a:cs typeface="+mn-ea"/>
                <a:sym typeface="+mn-lt"/>
              </a:rPr>
              <a:t>ADD Contact Information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305856" y="5057649"/>
            <a:ext cx="1662583" cy="373927"/>
            <a:chOff x="4293620" y="5414934"/>
            <a:chExt cx="1662583" cy="373927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22" name="Rectangle: Rounded Corners 100"/>
            <p:cNvSpPr/>
            <p:nvPr/>
          </p:nvSpPr>
          <p:spPr>
            <a:xfrm>
              <a:off x="4346623" y="5414934"/>
              <a:ext cx="1529008" cy="289194"/>
            </a:xfrm>
            <a:prstGeom prst="roundRect">
              <a:avLst>
                <a:gd name="adj" fmla="val 50000"/>
              </a:avLst>
            </a:prstGeom>
            <a:gradFill>
              <a:gsLst>
                <a:gs pos="55000">
                  <a:srgbClr val="CBBC91"/>
                </a:gs>
                <a:gs pos="100000">
                  <a:srgbClr val="88683B"/>
                </a:gs>
              </a:gsLst>
              <a:lin ang="5400000" scaled="0"/>
            </a:gradFill>
            <a:ln w="19050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3" name="原创设计师          _5"/>
            <p:cNvSpPr/>
            <p:nvPr/>
          </p:nvSpPr>
          <p:spPr>
            <a:xfrm>
              <a:off x="4293620" y="5419529"/>
              <a:ext cx="1662583" cy="369332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SkoolBazar</a:t>
              </a:r>
              <a:endParaRPr lang="zh-CN" altLang="en-US" sz="1200" dirty="0">
                <a:solidFill>
                  <a:srgbClr val="051A2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6826" y="3488432"/>
            <a:ext cx="3414395" cy="178454"/>
            <a:chOff x="3492591" y="4117778"/>
            <a:chExt cx="4671414" cy="24415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492591" y="4239854"/>
              <a:ext cx="2146587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菱形 25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017417" y="4239854"/>
              <a:ext cx="2146588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88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BA325-4579-4CAD-B1BA-EC7A4C173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24719" r="15224" b="50000"/>
          <a:stretch/>
        </p:blipFill>
        <p:spPr>
          <a:xfrm>
            <a:off x="572154" y="770562"/>
            <a:ext cx="7586326" cy="1718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5FC19-3410-463E-9B5E-D0ECDF294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3" t="33108" r="15899" b="21498"/>
          <a:stretch/>
        </p:blipFill>
        <p:spPr>
          <a:xfrm>
            <a:off x="572153" y="2856214"/>
            <a:ext cx="8561687" cy="35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BBAD8-4FF1-4FBB-9CFD-1E40B6CC9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24121" r="15646" b="6067"/>
          <a:stretch/>
        </p:blipFill>
        <p:spPr>
          <a:xfrm>
            <a:off x="608002" y="628720"/>
            <a:ext cx="8901758" cy="56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图表 23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GraphicFramePr/>
          <p:nvPr>
            <p:extLst>
              <p:ext uri="{D42A27DB-BD31-4B8C-83A1-F6EECF244321}">
                <p14:modId xmlns:p14="http://schemas.microsoft.com/office/powerpoint/2010/main" val="2066905071"/>
              </p:ext>
            </p:extLst>
          </p:nvPr>
        </p:nvGraphicFramePr>
        <p:xfrm>
          <a:off x="-155085" y="1793218"/>
          <a:ext cx="6415884" cy="4277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矩形 26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7498080" y="2292872"/>
            <a:ext cx="4232367" cy="1981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BBC91"/>
                </a:solidFill>
                <a:cs typeface="+mn-ea"/>
                <a:sym typeface="+mn-lt"/>
              </a:rPr>
              <a:t>The Highest Average &amp; Maximum price among all the products in all the data sets are , 1 , 5 and 7 which are </a:t>
            </a:r>
            <a:r>
              <a:rPr lang="en-US" altLang="zh-CN" sz="1600" b="1" dirty="0">
                <a:solidFill>
                  <a:srgbClr val="CBBC91"/>
                </a:solidFill>
                <a:cs typeface="+mn-ea"/>
                <a:sym typeface="+mn-lt"/>
              </a:rPr>
              <a:t>Accessories , Men and Jewelry –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BBC91"/>
                </a:solidFill>
                <a:cs typeface="+mn-ea"/>
                <a:sym typeface="+mn-lt"/>
              </a:rPr>
              <a:t>Could be a good focus point for the charity to begin with.</a:t>
            </a:r>
            <a:endParaRPr lang="zh-CN" altLang="en-US" sz="16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8330986" y="1506574"/>
            <a:ext cx="25985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At A Glance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>
            <a:cxnSpLocks/>
          </p:cNvCxnSpPr>
          <p:nvPr/>
        </p:nvCxnSpPr>
        <p:spPr>
          <a:xfrm>
            <a:off x="8056458" y="2106888"/>
            <a:ext cx="3147651" cy="0"/>
          </a:xfrm>
          <a:prstGeom prst="line">
            <a:avLst/>
          </a:prstGeom>
          <a:ln w="19050">
            <a:solidFill>
              <a:srgbClr val="CBB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61552" y="552767"/>
            <a:ext cx="9524056" cy="613162"/>
            <a:chOff x="194266" y="321621"/>
            <a:chExt cx="9524056" cy="613162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8702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Current Performance &amp; Analytics-Data Insights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09A299-62DA-43D3-B7FF-470FEF841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3" t="23821" r="52472" b="44419"/>
          <a:stretch/>
        </p:blipFill>
        <p:spPr>
          <a:xfrm>
            <a:off x="461554" y="1503039"/>
            <a:ext cx="3070198" cy="2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197D9-8B7A-49FF-BBAE-95B2DBEF86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3" t="55205" r="52472" b="13039"/>
          <a:stretch/>
        </p:blipFill>
        <p:spPr>
          <a:xfrm>
            <a:off x="461552" y="3925513"/>
            <a:ext cx="3070197" cy="220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1DA40-043E-406A-9D85-1F9B7CE49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39" t="24016" r="51146" b="44224"/>
          <a:stretch/>
        </p:blipFill>
        <p:spPr>
          <a:xfrm>
            <a:off x="3785392" y="1503039"/>
            <a:ext cx="3347360" cy="2205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DED83-50B5-4810-9CE8-5CC0CCFAC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37" t="54682" r="50000" b="14757"/>
          <a:stretch/>
        </p:blipFill>
        <p:spPr>
          <a:xfrm>
            <a:off x="3785393" y="3916580"/>
            <a:ext cx="3347360" cy="2205581"/>
          </a:xfrm>
          <a:prstGeom prst="rect">
            <a:avLst/>
          </a:prstGeom>
        </p:spPr>
      </p:pic>
      <p:sp>
        <p:nvSpPr>
          <p:cNvPr id="21" name="矩形 26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>
            <a:extLst>
              <a:ext uri="{FF2B5EF4-FFF2-40B4-BE49-F238E27FC236}">
                <a16:creationId xmlns:a16="http://schemas.microsoft.com/office/drawing/2014/main" id="{08EF7430-BA4B-4AB5-A796-70129E513121}"/>
              </a:ext>
            </a:extLst>
          </p:cNvPr>
          <p:cNvSpPr/>
          <p:nvPr/>
        </p:nvSpPr>
        <p:spPr>
          <a:xfrm>
            <a:off x="7498080" y="4460552"/>
            <a:ext cx="4232367" cy="166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BBC91"/>
                </a:solidFill>
                <a:cs typeface="+mn-ea"/>
                <a:sym typeface="+mn-lt"/>
              </a:rPr>
              <a:t>In the pareto chart , the total Volume of the </a:t>
            </a:r>
            <a:r>
              <a:rPr lang="en-US" altLang="zh-CN" sz="1600" b="1" dirty="0">
                <a:solidFill>
                  <a:srgbClr val="CBBC91"/>
                </a:solidFill>
                <a:cs typeface="+mn-ea"/>
                <a:sym typeface="+mn-lt"/>
              </a:rPr>
              <a:t>most sold products are Shoes, Women items &amp; Men items.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BBC91"/>
                </a:solidFill>
                <a:cs typeface="+mn-ea"/>
                <a:sym typeface="+mn-lt"/>
              </a:rPr>
              <a:t>Another way of looking into our preferences.</a:t>
            </a:r>
          </a:p>
        </p:txBody>
      </p:sp>
    </p:spTree>
    <p:extLst>
      <p:ext uri="{BB962C8B-B14F-4D97-AF65-F5344CB8AC3E}">
        <p14:creationId xmlns:p14="http://schemas.microsoft.com/office/powerpoint/2010/main" val="12823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27" grpId="0"/>
      <p:bldP spid="28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06B8E-DCD1-4F6E-A186-D14B896BFC8B}"/>
              </a:ext>
            </a:extLst>
          </p:cNvPr>
          <p:cNvSpPr txBox="1"/>
          <p:nvPr/>
        </p:nvSpPr>
        <p:spPr>
          <a:xfrm>
            <a:off x="363071" y="1642893"/>
            <a:ext cx="718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AC7A2"/>
                </a:solidFill>
              </a:rPr>
              <a:t>Overview Dashboard 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(PLEASE HARSH ADD POWERBI HERE)</a:t>
            </a:r>
            <a:endParaRPr lang="en-CA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组合 54">
            <a:extLst>
              <a:ext uri="{FF2B5EF4-FFF2-40B4-BE49-F238E27FC236}">
                <a16:creationId xmlns:a16="http://schemas.microsoft.com/office/drawing/2014/main" id="{028A3A55-BDFF-433A-952E-2A9E5A7174FE}"/>
              </a:ext>
            </a:extLst>
          </p:cNvPr>
          <p:cNvGrpSpPr/>
          <p:nvPr/>
        </p:nvGrpSpPr>
        <p:grpSpPr>
          <a:xfrm>
            <a:off x="461552" y="552767"/>
            <a:ext cx="10211744" cy="613162"/>
            <a:chOff x="194266" y="321621"/>
            <a:chExt cx="10211744" cy="613162"/>
          </a:xfrm>
        </p:grpSpPr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A689B1CD-875E-4EBE-8E76-3DF6970CF5A0}"/>
                </a:ext>
              </a:extLst>
            </p:cNvPr>
            <p:cNvSpPr txBox="1"/>
            <p:nvPr/>
          </p:nvSpPr>
          <p:spPr>
            <a:xfrm>
              <a:off x="1016260" y="398715"/>
              <a:ext cx="9389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Current Performance &amp; Analytics 2018-2021-</a:t>
              </a: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continued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57">
              <a:extLst>
                <a:ext uri="{FF2B5EF4-FFF2-40B4-BE49-F238E27FC236}">
                  <a16:creationId xmlns:a16="http://schemas.microsoft.com/office/drawing/2014/main" id="{46AEE3F8-5D6F-47C6-BF67-45C0607B8545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79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6795436" y="1995294"/>
            <a:ext cx="4191431" cy="4073521"/>
          </a:xfrm>
          <a:custGeom>
            <a:avLst/>
            <a:gdLst>
              <a:gd name="connsiteX0" fmla="*/ 280393 w 4543388"/>
              <a:gd name="connsiteY0" fmla="*/ 3324800 h 4415577"/>
              <a:gd name="connsiteX1" fmla="*/ 4023253 w 4543388"/>
              <a:gd name="connsiteY1" fmla="*/ 3324800 h 4415577"/>
              <a:gd name="connsiteX2" fmla="*/ 3937333 w 4543388"/>
              <a:gd name="connsiteY2" fmla="*/ 3466229 h 4415577"/>
              <a:gd name="connsiteX3" fmla="*/ 2151823 w 4543388"/>
              <a:gd name="connsiteY3" fmla="*/ 4415577 h 4415577"/>
              <a:gd name="connsiteX4" fmla="*/ 366313 w 4543388"/>
              <a:gd name="connsiteY4" fmla="*/ 3466229 h 4415577"/>
              <a:gd name="connsiteX5" fmla="*/ 238313 w 4543388"/>
              <a:gd name="connsiteY5" fmla="*/ 2194268 h 4415577"/>
              <a:gd name="connsiteX6" fmla="*/ 4541959 w 4543388"/>
              <a:gd name="connsiteY6" fmla="*/ 2194268 h 4415577"/>
              <a:gd name="connsiteX7" fmla="*/ 4543388 w 4543388"/>
              <a:gd name="connsiteY7" fmla="*/ 2222569 h 4415577"/>
              <a:gd name="connsiteX8" fmla="*/ 4283502 w 4543388"/>
              <a:gd name="connsiteY8" fmla="*/ 3248937 h 4415577"/>
              <a:gd name="connsiteX9" fmla="*/ 4261566 w 4543388"/>
              <a:gd name="connsiteY9" fmla="*/ 3285044 h 4415577"/>
              <a:gd name="connsiteX10" fmla="*/ 518706 w 4543388"/>
              <a:gd name="connsiteY10" fmla="*/ 3285044 h 4415577"/>
              <a:gd name="connsiteX11" fmla="*/ 496770 w 4543388"/>
              <a:gd name="connsiteY11" fmla="*/ 3248937 h 4415577"/>
              <a:gd name="connsiteX12" fmla="*/ 236884 w 4543388"/>
              <a:gd name="connsiteY12" fmla="*/ 2222569 h 4415577"/>
              <a:gd name="connsiteX13" fmla="*/ 314780 w 4543388"/>
              <a:gd name="connsiteY13" fmla="*/ 1063736 h 4415577"/>
              <a:gd name="connsiteX14" fmla="*/ 3988867 w 4543388"/>
              <a:gd name="connsiteY14" fmla="*/ 1063736 h 4415577"/>
              <a:gd name="connsiteX15" fmla="*/ 4045189 w 4543388"/>
              <a:gd name="connsiteY15" fmla="*/ 1156446 h 4415577"/>
              <a:gd name="connsiteX16" fmla="*/ 4293958 w 4543388"/>
              <a:gd name="connsiteY16" fmla="*/ 1962656 h 4415577"/>
              <a:gd name="connsiteX17" fmla="*/ 4303646 w 4543388"/>
              <a:gd name="connsiteY17" fmla="*/ 2154512 h 4415577"/>
              <a:gd name="connsiteX18" fmla="*/ 0 w 4543388"/>
              <a:gd name="connsiteY18" fmla="*/ 2154512 h 4415577"/>
              <a:gd name="connsiteX19" fmla="*/ 9688 w 4543388"/>
              <a:gd name="connsiteY19" fmla="*/ 1962656 h 4415577"/>
              <a:gd name="connsiteX20" fmla="*/ 258457 w 4543388"/>
              <a:gd name="connsiteY20" fmla="*/ 1156446 h 4415577"/>
              <a:gd name="connsiteX21" fmla="*/ 2390137 w 4543388"/>
              <a:gd name="connsiteY21" fmla="*/ 0 h 4415577"/>
              <a:gd name="connsiteX22" fmla="*/ 4175647 w 4543388"/>
              <a:gd name="connsiteY22" fmla="*/ 949349 h 4415577"/>
              <a:gd name="connsiteX23" fmla="*/ 4220987 w 4543388"/>
              <a:gd name="connsiteY23" fmla="*/ 1023980 h 4415577"/>
              <a:gd name="connsiteX24" fmla="*/ 559287 w 4543388"/>
              <a:gd name="connsiteY24" fmla="*/ 1023980 h 4415577"/>
              <a:gd name="connsiteX25" fmla="*/ 604627 w 4543388"/>
              <a:gd name="connsiteY25" fmla="*/ 949349 h 4415577"/>
              <a:gd name="connsiteX26" fmla="*/ 2390137 w 4543388"/>
              <a:gd name="connsiteY26" fmla="*/ 0 h 441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3388" h="4415577">
                <a:moveTo>
                  <a:pt x="280393" y="3324800"/>
                </a:moveTo>
                <a:lnTo>
                  <a:pt x="4023253" y="3324800"/>
                </a:lnTo>
                <a:lnTo>
                  <a:pt x="3937333" y="3466229"/>
                </a:lnTo>
                <a:cubicBezTo>
                  <a:pt x="3550378" y="4038998"/>
                  <a:pt x="2895078" y="4415577"/>
                  <a:pt x="2151823" y="4415577"/>
                </a:cubicBezTo>
                <a:cubicBezTo>
                  <a:pt x="1408568" y="4415577"/>
                  <a:pt x="753268" y="4038998"/>
                  <a:pt x="366313" y="3466229"/>
                </a:cubicBezTo>
                <a:close/>
                <a:moveTo>
                  <a:pt x="238313" y="2194268"/>
                </a:moveTo>
                <a:lnTo>
                  <a:pt x="4541959" y="2194268"/>
                </a:lnTo>
                <a:lnTo>
                  <a:pt x="4543388" y="2222569"/>
                </a:lnTo>
                <a:cubicBezTo>
                  <a:pt x="4543388" y="2594197"/>
                  <a:pt x="4449243" y="2943836"/>
                  <a:pt x="4283502" y="3248937"/>
                </a:cubicBezTo>
                <a:lnTo>
                  <a:pt x="4261566" y="3285044"/>
                </a:lnTo>
                <a:lnTo>
                  <a:pt x="518706" y="3285044"/>
                </a:lnTo>
                <a:lnTo>
                  <a:pt x="496770" y="3248937"/>
                </a:lnTo>
                <a:cubicBezTo>
                  <a:pt x="331029" y="2943836"/>
                  <a:pt x="236884" y="2594197"/>
                  <a:pt x="236884" y="2222569"/>
                </a:cubicBezTo>
                <a:close/>
                <a:moveTo>
                  <a:pt x="314780" y="1063736"/>
                </a:moveTo>
                <a:lnTo>
                  <a:pt x="3988867" y="1063736"/>
                </a:lnTo>
                <a:lnTo>
                  <a:pt x="4045189" y="1156446"/>
                </a:lnTo>
                <a:cubicBezTo>
                  <a:pt x="4177782" y="1400527"/>
                  <a:pt x="4264553" y="1673112"/>
                  <a:pt x="4293958" y="1962656"/>
                </a:cubicBezTo>
                <a:lnTo>
                  <a:pt x="4303646" y="2154512"/>
                </a:lnTo>
                <a:lnTo>
                  <a:pt x="0" y="2154512"/>
                </a:lnTo>
                <a:lnTo>
                  <a:pt x="9688" y="1962656"/>
                </a:lnTo>
                <a:cubicBezTo>
                  <a:pt x="39093" y="1673112"/>
                  <a:pt x="125864" y="1400527"/>
                  <a:pt x="258457" y="1156446"/>
                </a:cubicBezTo>
                <a:close/>
                <a:moveTo>
                  <a:pt x="2390137" y="0"/>
                </a:moveTo>
                <a:cubicBezTo>
                  <a:pt x="3133392" y="0"/>
                  <a:pt x="3788692" y="376580"/>
                  <a:pt x="4175647" y="949349"/>
                </a:cubicBezTo>
                <a:lnTo>
                  <a:pt x="4220987" y="1023980"/>
                </a:lnTo>
                <a:lnTo>
                  <a:pt x="559287" y="1023980"/>
                </a:lnTo>
                <a:lnTo>
                  <a:pt x="604627" y="949349"/>
                </a:lnTo>
                <a:cubicBezTo>
                  <a:pt x="991582" y="376580"/>
                  <a:pt x="1646882" y="0"/>
                  <a:pt x="239013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63" r="-17317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1552" y="552767"/>
            <a:ext cx="9468464" cy="613162"/>
            <a:chOff x="194266" y="321621"/>
            <a:chExt cx="9468464" cy="613162"/>
          </a:xfrm>
        </p:grpSpPr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8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Problem Statement- School Charities Struggles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04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A800A1-B15F-4629-A349-B87A9C235CA8}"/>
              </a:ext>
            </a:extLst>
          </p:cNvPr>
          <p:cNvGrpSpPr/>
          <p:nvPr/>
        </p:nvGrpSpPr>
        <p:grpSpPr>
          <a:xfrm>
            <a:off x="461552" y="1597740"/>
            <a:ext cx="6025874" cy="4780349"/>
            <a:chOff x="954742" y="4339292"/>
            <a:chExt cx="6025874" cy="4780349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A1FDD58-276A-4868-B85A-FE3C403AB53C}"/>
                </a:ext>
              </a:extLst>
            </p:cNvPr>
            <p:cNvSpPr/>
            <p:nvPr/>
          </p:nvSpPr>
          <p:spPr>
            <a:xfrm>
              <a:off x="954742" y="4427490"/>
              <a:ext cx="628123" cy="62812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9D9F663-F968-4322-A580-298164EC6464}"/>
                </a:ext>
              </a:extLst>
            </p:cNvPr>
            <p:cNvGrpSpPr/>
            <p:nvPr/>
          </p:nvGrpSpPr>
          <p:grpSpPr>
            <a:xfrm>
              <a:off x="1783478" y="4339292"/>
              <a:ext cx="5197138" cy="4780349"/>
              <a:chOff x="7867184" y="2308607"/>
              <a:chExt cx="5197138" cy="478034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8E70B46-77BD-47F6-B429-8471AF609162}"/>
                  </a:ext>
                </a:extLst>
              </p:cNvPr>
              <p:cNvSpPr/>
              <p:nvPr/>
            </p:nvSpPr>
            <p:spPr>
              <a:xfrm>
                <a:off x="7870497" y="2830867"/>
                <a:ext cx="5193825" cy="4258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According to Imagine Canada.“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68  per cent of organizations saw a decline in donations”. I</a:t>
                </a: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n these 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troubled times, </a:t>
                </a: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with 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COVID and the Trans Canada Highway collapse</a:t>
                </a: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, charities need support now more than ever. </a:t>
                </a:r>
              </a:p>
              <a:p>
                <a:pPr marL="228600" indent="-2286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School Charities are struggling 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to manage deliveries to the customers. Delay of orders or wrong deliveries would occur continuously, </a:t>
                </a: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the supply chain wasn't structured. Thus leading to a 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large number of complaints </a:t>
                </a:r>
                <a:r>
                  <a:rPr lang="en-US" altLang="zh-CN" sz="1300" dirty="0">
                    <a:solidFill>
                      <a:srgbClr val="CBBC91"/>
                    </a:solidFill>
                    <a:cs typeface="+mn-ea"/>
                    <a:sym typeface="+mn-lt"/>
                  </a:rPr>
                  <a:t>from customers.</a:t>
                </a:r>
              </a:p>
              <a:p>
                <a:pPr marL="228600" indent="-2286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Different family income may affect the fund </a:t>
                </a:r>
                <a:r>
                  <a:rPr lang="en-US" altLang="zh-CN" sz="1300" b="1" dirty="0" err="1">
                    <a:solidFill>
                      <a:srgbClr val="CBBC91"/>
                    </a:solidFill>
                    <a:cs typeface="+mn-ea"/>
                    <a:sym typeface="+mn-lt"/>
                  </a:rPr>
                  <a:t>raising,skoolbazar</a:t>
                </a:r>
                <a:r>
                  <a:rPr lang="en-US" altLang="zh-CN" sz="13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 open the doors for all students to participate with their talents and at zero cost.</a:t>
                </a:r>
              </a:p>
              <a:p>
                <a:pPr marL="228600" indent="-228600">
                  <a:lnSpc>
                    <a:spcPct val="150000"/>
                  </a:lnSpc>
                  <a:buFontTx/>
                  <a:buAutoNum type="arabicPeriod"/>
                </a:pPr>
                <a:endParaRPr lang="en-US" altLang="zh-CN" sz="13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1C90F1F-12A6-4D68-A223-9CB790F48BC9}"/>
                  </a:ext>
                </a:extLst>
              </p:cNvPr>
              <p:cNvSpPr/>
              <p:nvPr/>
            </p:nvSpPr>
            <p:spPr>
              <a:xfrm>
                <a:off x="7867184" y="2308607"/>
                <a:ext cx="30542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The Key Problems</a:t>
                </a:r>
                <a:endParaRPr lang="zh-CN" altLang="en-US" sz="105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7E96810-EF81-41BF-BB26-B8AE14E421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r="12647" b="25338"/>
          <a:stretch/>
        </p:blipFill>
        <p:spPr>
          <a:xfrm>
            <a:off x="620470" y="1814143"/>
            <a:ext cx="310285" cy="305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752E8-32D5-41F9-B930-EC767CF5DCFB}"/>
              </a:ext>
            </a:extLst>
          </p:cNvPr>
          <p:cNvSpPr txBox="1"/>
          <p:nvPr/>
        </p:nvSpPr>
        <p:spPr>
          <a:xfrm>
            <a:off x="1156934" y="6305233"/>
            <a:ext cx="8914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AC7A2"/>
                </a:solidFill>
              </a:rPr>
              <a:t>Source: https://www.macleans.ca/longforms/covid-19-impact-on-charities/</a:t>
            </a:r>
          </a:p>
        </p:txBody>
      </p:sp>
    </p:spTree>
    <p:extLst>
      <p:ext uri="{BB962C8B-B14F-4D97-AF65-F5344CB8AC3E}">
        <p14:creationId xmlns:p14="http://schemas.microsoft.com/office/powerpoint/2010/main" val="17795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61552" y="552767"/>
            <a:ext cx="2760794" cy="613162"/>
            <a:chOff x="194266" y="321621"/>
            <a:chExt cx="2760794" cy="613162"/>
          </a:xfrm>
        </p:grpSpPr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1938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Approach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05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DF280A-2850-4BFF-8EC3-8D39DA79CA93}"/>
              </a:ext>
            </a:extLst>
          </p:cNvPr>
          <p:cNvGrpSpPr/>
          <p:nvPr/>
        </p:nvGrpSpPr>
        <p:grpSpPr>
          <a:xfrm>
            <a:off x="1283547" y="2837931"/>
            <a:ext cx="9624912" cy="1220976"/>
            <a:chOff x="1283547" y="2672831"/>
            <a:chExt cx="9624912" cy="12209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1D5D06-11FA-4D3C-A935-65E02E5D8044}"/>
                </a:ext>
              </a:extLst>
            </p:cNvPr>
            <p:cNvGrpSpPr/>
            <p:nvPr/>
          </p:nvGrpSpPr>
          <p:grpSpPr>
            <a:xfrm>
              <a:off x="1283547" y="2672831"/>
              <a:ext cx="9624912" cy="1220976"/>
              <a:chOff x="1283547" y="3179239"/>
              <a:chExt cx="9624912" cy="122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B282BEC-9EA5-4174-971A-39B768D8A172}"/>
                  </a:ext>
                </a:extLst>
              </p:cNvPr>
              <p:cNvGrpSpPr/>
              <p:nvPr/>
            </p:nvGrpSpPr>
            <p:grpSpPr>
              <a:xfrm rot="5400000">
                <a:off x="7385849" y="877606"/>
                <a:ext cx="1199817" cy="5845402"/>
                <a:chOff x="1738097" y="-787044"/>
                <a:chExt cx="1199817" cy="5845402"/>
              </a:xfrm>
            </p:grpSpPr>
            <p:sp>
              <p:nvSpPr>
                <p:cNvPr id="33" name="标题2"/>
                <p:cNvSpPr>
                  <a:spLocks noChangeArrowheads="1"/>
                </p:cNvSpPr>
                <p:nvPr/>
              </p:nvSpPr>
              <p:spPr bwMode="auto">
                <a:xfrm rot="16200000">
                  <a:off x="1307642" y="-350261"/>
                  <a:ext cx="2067056" cy="1193489"/>
                </a:xfrm>
                <a:prstGeom prst="roundRect">
                  <a:avLst>
                    <a:gd name="adj" fmla="val 11921"/>
                  </a:avLst>
                </a:prstGeom>
                <a:solidFill>
                  <a:srgbClr val="CBBC91"/>
                </a:solidFill>
                <a:ln w="25400">
                  <a:noFill/>
                  <a:round/>
                  <a:headEnd/>
                  <a:tailEnd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lIns="82793" tIns="41396" rIns="82793" bIns="41396" anchor="ctr"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b="1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Full Delivery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b="1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Implementation</a:t>
                  </a: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b="1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By 3</a:t>
                  </a:r>
                  <a:r>
                    <a:rPr lang="en-US" altLang="zh-CN" sz="1600" b="1" baseline="30000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rd</a:t>
                  </a:r>
                  <a:r>
                    <a:rPr lang="en-US" altLang="zh-CN" sz="1600" b="1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 party</a:t>
                  </a:r>
                  <a:endParaRPr lang="zh-CN" altLang="zh-CN" sz="1600" b="1" dirty="0">
                    <a:solidFill>
                      <a:srgbClr val="010A13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标题3">
                  <a:extLst>
                    <a:ext uri="{FF2B5EF4-FFF2-40B4-BE49-F238E27FC236}">
                      <a16:creationId xmlns:a16="http://schemas.microsoft.com/office/drawing/2014/main" id="{83B33A36-5D08-4794-A1BE-F1B28A206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1294966" y="3434433"/>
                  <a:ext cx="2067056" cy="1180793"/>
                </a:xfrm>
                <a:prstGeom prst="roundRect">
                  <a:avLst>
                    <a:gd name="adj" fmla="val 11921"/>
                  </a:avLst>
                </a:prstGeom>
                <a:solidFill>
                  <a:srgbClr val="CBBC91"/>
                </a:solidFill>
                <a:ln w="25400">
                  <a:noFill/>
                  <a:round/>
                  <a:headEnd/>
                  <a:tailEnd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lIns="82793" tIns="41396" rIns="82793" bIns="41396" anchor="ctr"/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b="1" dirty="0">
                      <a:solidFill>
                        <a:srgbClr val="010A13"/>
                      </a:solidFill>
                      <a:cs typeface="+mn-ea"/>
                      <a:sym typeface="+mn-lt"/>
                    </a:rPr>
                    <a:t>Decide on the charges and fees</a:t>
                  </a:r>
                  <a:endParaRPr lang="zh-CN" altLang="zh-CN" sz="1600" b="1" dirty="0">
                    <a:solidFill>
                      <a:srgbClr val="010A13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5" name="标题1">
                <a:extLst>
                  <a:ext uri="{FF2B5EF4-FFF2-40B4-BE49-F238E27FC236}">
                    <a16:creationId xmlns:a16="http://schemas.microsoft.com/office/drawing/2014/main" id="{10F48DB0-450C-4550-895A-F779ABA9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547" y="3179239"/>
                <a:ext cx="2067056" cy="1201954"/>
              </a:xfrm>
              <a:prstGeom prst="roundRect">
                <a:avLst>
                  <a:gd name="adj" fmla="val 11921"/>
                </a:avLst>
              </a:prstGeom>
              <a:solidFill>
                <a:srgbClr val="CBBC91"/>
              </a:solidFill>
              <a:ln w="25400">
                <a:noFill/>
                <a:round/>
                <a:headEnd/>
                <a:tailEnd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lIns="82793" tIns="41396" rIns="82793" bIns="41396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b="1" dirty="0">
                    <a:solidFill>
                      <a:srgbClr val="010A13"/>
                    </a:solidFill>
                    <a:cs typeface="+mn-ea"/>
                    <a:sym typeface="+mn-lt"/>
                  </a:rPr>
                  <a:t>Request quotes from shipping companies</a:t>
                </a:r>
                <a:endParaRPr lang="zh-CN" altLang="zh-CN" sz="1600" b="1" dirty="0">
                  <a:solidFill>
                    <a:srgbClr val="010A13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69CB86-B177-4F4D-8584-E0F8178822AF}"/>
                </a:ext>
              </a:extLst>
            </p:cNvPr>
            <p:cNvGrpSpPr/>
            <p:nvPr/>
          </p:nvGrpSpPr>
          <p:grpSpPr>
            <a:xfrm>
              <a:off x="3695700" y="3139702"/>
              <a:ext cx="4737100" cy="21016"/>
              <a:chOff x="3695700" y="3760410"/>
              <a:chExt cx="4737100" cy="2101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99C94D6-3FEE-418C-BAA0-2BB305590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700" y="3760410"/>
                <a:ext cx="1003300" cy="0"/>
              </a:xfrm>
              <a:prstGeom prst="straightConnector1">
                <a:avLst/>
              </a:prstGeom>
              <a:ln w="38100">
                <a:solidFill>
                  <a:srgbClr val="CAC7A2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4989F46-4011-434E-B756-825DDAF33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3781426"/>
                <a:ext cx="1003300" cy="0"/>
              </a:xfrm>
              <a:prstGeom prst="straightConnector1">
                <a:avLst/>
              </a:prstGeom>
              <a:ln w="38100">
                <a:solidFill>
                  <a:srgbClr val="CAC7A2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EEA3A5-4711-41D5-BE24-8BEFCA27EC7C}"/>
              </a:ext>
            </a:extLst>
          </p:cNvPr>
          <p:cNvSpPr txBox="1"/>
          <p:nvPr/>
        </p:nvSpPr>
        <p:spPr>
          <a:xfrm>
            <a:off x="1156934" y="4519285"/>
            <a:ext cx="984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AC7A2"/>
                </a:solidFill>
              </a:rPr>
              <a:t>3rd party shipping will have lots of advantages and they can sponsor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AC7A2"/>
                </a:solidFill>
              </a:rPr>
              <a:t>They are experienced in packaging and delivery (we don’t have to worry about insurance issues for drivers or insurance on the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AC7A2"/>
                </a:solidFill>
              </a:rPr>
              <a:t>We don’t have to worry about salaries , hiring processes or any other logistic issues.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B119D5-17B0-416C-A5E7-2E7ABC128363}"/>
              </a:ext>
            </a:extLst>
          </p:cNvPr>
          <p:cNvSpPr txBox="1"/>
          <p:nvPr/>
        </p:nvSpPr>
        <p:spPr>
          <a:xfrm>
            <a:off x="1220239" y="1457376"/>
            <a:ext cx="9751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AC7A2"/>
                </a:solidFill>
              </a:rPr>
              <a:t>This is our approach to the </a:t>
            </a:r>
            <a:r>
              <a:rPr lang="en-US" b="1" dirty="0">
                <a:solidFill>
                  <a:srgbClr val="CAC7A2"/>
                </a:solidFill>
              </a:rPr>
              <a:t>logistics process </a:t>
            </a:r>
            <a:r>
              <a:rPr lang="en-US" dirty="0">
                <a:solidFill>
                  <a:srgbClr val="CAC7A2"/>
                </a:solidFill>
              </a:rPr>
              <a:t>and to </a:t>
            </a:r>
            <a:r>
              <a:rPr lang="en-US" b="1" dirty="0">
                <a:solidFill>
                  <a:srgbClr val="CAC7A2"/>
                </a:solidFill>
              </a:rPr>
              <a:t>final delivery. </a:t>
            </a:r>
          </a:p>
        </p:txBody>
      </p:sp>
    </p:spTree>
    <p:extLst>
      <p:ext uri="{BB962C8B-B14F-4D97-AF65-F5344CB8AC3E}">
        <p14:creationId xmlns:p14="http://schemas.microsoft.com/office/powerpoint/2010/main" val="361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8618F1F-4ACA-4650-A9CB-46753C719762}"/>
              </a:ext>
            </a:extLst>
          </p:cNvPr>
          <p:cNvGrpSpPr/>
          <p:nvPr/>
        </p:nvGrpSpPr>
        <p:grpSpPr>
          <a:xfrm>
            <a:off x="461552" y="552767"/>
            <a:ext cx="3462460" cy="613162"/>
            <a:chOff x="194266" y="321621"/>
            <a:chExt cx="3462460" cy="613162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9CA5668A-8873-4507-AD94-9D38B4E8EF03}"/>
                </a:ext>
              </a:extLst>
            </p:cNvPr>
            <p:cNvSpPr txBox="1"/>
            <p:nvPr/>
          </p:nvSpPr>
          <p:spPr>
            <a:xfrm>
              <a:off x="1016260" y="398715"/>
              <a:ext cx="2640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Methodology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4FC1F9C-0C90-4B78-B034-DEDA644B0C1F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05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81579C-33AA-4EDE-A048-3636F6C09A1C}"/>
              </a:ext>
            </a:extLst>
          </p:cNvPr>
          <p:cNvGrpSpPr/>
          <p:nvPr/>
        </p:nvGrpSpPr>
        <p:grpSpPr>
          <a:xfrm>
            <a:off x="461552" y="1461281"/>
            <a:ext cx="11268896" cy="4789133"/>
            <a:chOff x="461552" y="1270781"/>
            <a:chExt cx="11268896" cy="47891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5B25FF-E2CB-4531-AC35-82264128674A}"/>
                </a:ext>
              </a:extLst>
            </p:cNvPr>
            <p:cNvSpPr txBox="1"/>
            <p:nvPr/>
          </p:nvSpPr>
          <p:spPr>
            <a:xfrm>
              <a:off x="3656950" y="1270781"/>
              <a:ext cx="454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AC7A2"/>
                  </a:solidFill>
                </a:rPr>
                <a:t>Identify Warehouse Hubs / Locations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162A276-DFDE-436C-85BD-89C0B5E6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52" y="1333702"/>
              <a:ext cx="2827748" cy="188378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E340FD-8BCB-45CB-92D9-8127EDB6CC2F}"/>
                </a:ext>
              </a:extLst>
            </p:cNvPr>
            <p:cNvSpPr txBox="1"/>
            <p:nvPr/>
          </p:nvSpPr>
          <p:spPr>
            <a:xfrm>
              <a:off x="3656950" y="1641806"/>
              <a:ext cx="7646050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AC7A2"/>
                  </a:solidFill>
                  <a:cs typeface="+mn-ea"/>
                </a:rPr>
                <a:t>Discuss best locations that act as the main hub/warehouse in the region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AC7A2"/>
                  </a:solidFill>
                  <a:cs typeface="+mn-ea"/>
                </a:rPr>
                <a:t>Ideal distance between schools, minimize pick up time of goods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AC7A2"/>
                  </a:solidFill>
                  <a:cs typeface="+mn-ea"/>
                </a:rPr>
                <a:t>Quickest routes to customer, warehouse has to be centered around that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AC7A2"/>
                  </a:solidFill>
                  <a:cs typeface="+mn-ea"/>
                </a:rPr>
                <a:t>Minimize rent rates along the process.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036CB6-4AD0-4DA9-AA12-697C5911B8E2}"/>
                </a:ext>
              </a:extLst>
            </p:cNvPr>
            <p:cNvSpPr txBox="1"/>
            <p:nvPr/>
          </p:nvSpPr>
          <p:spPr>
            <a:xfrm>
              <a:off x="3656950" y="3980947"/>
              <a:ext cx="6617350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b="1" dirty="0">
                  <a:solidFill>
                    <a:srgbClr val="CAC7A2"/>
                  </a:solidFill>
                  <a:cs typeface="+mn-ea"/>
                  <a:sym typeface="+mn-lt"/>
                </a:rPr>
                <a:t>Procurement (Machinery &amp; Operational Staff)</a:t>
              </a:r>
              <a:endParaRPr lang="zh-CN" altLang="zh-CN" sz="1800" b="1" dirty="0">
                <a:solidFill>
                  <a:srgbClr val="CAC7A2"/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71B6C9-FE23-49E0-AB42-0B280A596466}"/>
                </a:ext>
              </a:extLst>
            </p:cNvPr>
            <p:cNvSpPr txBox="1"/>
            <p:nvPr/>
          </p:nvSpPr>
          <p:spPr>
            <a:xfrm>
              <a:off x="3656950" y="4398305"/>
              <a:ext cx="8073498" cy="16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CAC7A2"/>
                  </a:solidFill>
                  <a:cs typeface="+mn-ea"/>
                  <a:sym typeface="+mn-lt"/>
                </a:rPr>
                <a:t>Each school can decide on the web administrator , who can be a student or a teacher or may be a school administrator.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CAC7A2"/>
                  </a:solidFill>
                  <a:cs typeface="+mn-ea"/>
                  <a:sym typeface="+mn-lt"/>
                </a:rPr>
                <a:t>The web administrator is the one who will coordinate with the shipping company 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CAC7A2"/>
                  </a:solidFill>
                  <a:cs typeface="+mn-ea"/>
                  <a:sym typeface="+mn-lt"/>
                </a:rPr>
                <a:t>The web administrator will coordinate with other school if that was needed.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2A2E187E-F255-47E6-A6C5-1495843BE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2" y="4171447"/>
            <a:ext cx="2827748" cy="18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77e7699-796b-4d01-8ca6-cc8e0d365d10"/>
          <p:cNvGrpSpPr>
            <a:grpSpLocks noChangeAspect="1"/>
          </p:cNvGrpSpPr>
          <p:nvPr/>
        </p:nvGrpSpPr>
        <p:grpSpPr>
          <a:xfrm>
            <a:off x="1356560" y="2987246"/>
            <a:ext cx="9478883" cy="1350906"/>
            <a:chOff x="1526035" y="2987131"/>
            <a:chExt cx="9481351" cy="1351258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" name="Rectangle 2"/>
            <p:cNvSpPr/>
            <p:nvPr/>
          </p:nvSpPr>
          <p:spPr>
            <a:xfrm>
              <a:off x="1526035" y="3635724"/>
              <a:ext cx="9481351" cy="45719"/>
            </a:xfrm>
            <a:prstGeom prst="rect">
              <a:avLst/>
            </a:prstGeom>
            <a:solidFill>
              <a:srgbClr val="CBBC9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799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Group 3"/>
            <p:cNvGrpSpPr/>
            <p:nvPr/>
          </p:nvGrpSpPr>
          <p:grpSpPr>
            <a:xfrm rot="551458">
              <a:off x="4329550" y="3024490"/>
              <a:ext cx="1313895" cy="1313895"/>
              <a:chOff x="1882067" y="2796467"/>
              <a:chExt cx="1313894" cy="1313894"/>
            </a:xfrm>
            <a:solidFill>
              <a:schemeClr val="accent2"/>
            </a:solidFill>
          </p:grpSpPr>
          <p:sp>
            <p:nvSpPr>
              <p:cNvPr id="41" name="Block Arc 4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881062"/>
                  <a:gd name="adj2" fmla="val 7061138"/>
                  <a:gd name="adj3" fmla="val 7218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13"/>
            <p:cNvGrpSpPr/>
            <p:nvPr/>
          </p:nvGrpSpPr>
          <p:grpSpPr>
            <a:xfrm rot="387625">
              <a:off x="9037552" y="3024494"/>
              <a:ext cx="1313895" cy="1313895"/>
              <a:chOff x="1882067" y="2796467"/>
              <a:chExt cx="1313894" cy="1313894"/>
            </a:xfrm>
            <a:solidFill>
              <a:schemeClr val="accent4"/>
            </a:solidFill>
          </p:grpSpPr>
          <p:sp>
            <p:nvSpPr>
              <p:cNvPr id="37" name="Block Arc 14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964929"/>
                  <a:gd name="adj2" fmla="val 7324230"/>
                  <a:gd name="adj3" fmla="val 7594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Oval 15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0"/>
            <p:cNvGrpSpPr/>
            <p:nvPr/>
          </p:nvGrpSpPr>
          <p:grpSpPr>
            <a:xfrm rot="541231">
              <a:off x="6657677" y="2987131"/>
              <a:ext cx="1313895" cy="1313895"/>
              <a:chOff x="1882067" y="2796467"/>
              <a:chExt cx="1313894" cy="1313894"/>
            </a:xfrm>
            <a:solidFill>
              <a:schemeClr val="accent3"/>
            </a:solidFill>
          </p:grpSpPr>
          <p:sp>
            <p:nvSpPr>
              <p:cNvPr id="31" name="Block Arc 11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9149185"/>
                  <a:gd name="adj2" fmla="val 7405758"/>
                  <a:gd name="adj3" fmla="val 6986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2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7"/>
            <p:cNvGrpSpPr/>
            <p:nvPr/>
          </p:nvGrpSpPr>
          <p:grpSpPr>
            <a:xfrm rot="596657">
              <a:off x="2003038" y="3024492"/>
              <a:ext cx="1313895" cy="1313895"/>
              <a:chOff x="1882067" y="2796467"/>
              <a:chExt cx="1313894" cy="1313894"/>
            </a:xfrm>
          </p:grpSpPr>
          <p:sp>
            <p:nvSpPr>
              <p:cNvPr id="23" name="Block Arc 8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662853"/>
                  <a:gd name="adj2" fmla="val 7046337"/>
                  <a:gd name="adj3" fmla="val 7147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Oval 9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461552" y="552767"/>
            <a:ext cx="5737122" cy="613162"/>
            <a:chOff x="194266" y="321621"/>
            <a:chExt cx="5737122" cy="613162"/>
          </a:xfrm>
        </p:grpSpPr>
        <p:sp>
          <p:nvSpPr>
            <p:cNvPr id="71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491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Schedule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and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Benchmarks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05095-F813-4A11-9624-C1460A934A97}"/>
              </a:ext>
            </a:extLst>
          </p:cNvPr>
          <p:cNvGrpSpPr/>
          <p:nvPr/>
        </p:nvGrpSpPr>
        <p:grpSpPr>
          <a:xfrm>
            <a:off x="1283545" y="1786496"/>
            <a:ext cx="4915128" cy="822111"/>
            <a:chOff x="1283545" y="1786496"/>
            <a:chExt cx="3988661" cy="822111"/>
          </a:xfrm>
        </p:grpSpPr>
        <p:sp>
          <p:nvSpPr>
            <p:cNvPr id="51" name="TextBox 11"/>
            <p:cNvSpPr txBox="1"/>
            <p:nvPr/>
          </p:nvSpPr>
          <p:spPr>
            <a:xfrm>
              <a:off x="1309833" y="1786496"/>
              <a:ext cx="3962373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Implementation &amp; registration (3 months)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879EAD0F-B2E3-4ACA-B3C0-3BE9A00B605D}"/>
                </a:ext>
              </a:extLst>
            </p:cNvPr>
            <p:cNvSpPr txBox="1"/>
            <p:nvPr/>
          </p:nvSpPr>
          <p:spPr>
            <a:xfrm>
              <a:off x="1283545" y="2146942"/>
              <a:ext cx="396237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The  final product is already ready.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-Registering </a:t>
              </a:r>
              <a:r>
                <a:rPr lang="en-US" altLang="zh-CN" sz="1000" dirty="0" err="1">
                  <a:solidFill>
                    <a:srgbClr val="CBBC91"/>
                  </a:solidFill>
                  <a:cs typeface="+mn-ea"/>
                </a:rPr>
                <a:t>SkoolBazar</a:t>
              </a: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as a charity project in the government.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-Logistics process &amp; infrastructure 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B2356F-1BAC-49D0-BB2C-DA11E654D673}"/>
              </a:ext>
            </a:extLst>
          </p:cNvPr>
          <p:cNvGrpSpPr/>
          <p:nvPr/>
        </p:nvGrpSpPr>
        <p:grpSpPr>
          <a:xfrm>
            <a:off x="3230607" y="4680570"/>
            <a:ext cx="4357914" cy="822111"/>
            <a:chOff x="1283545" y="1786496"/>
            <a:chExt cx="4357914" cy="822111"/>
          </a:xfrm>
        </p:grpSpPr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076C922C-82C3-47E4-9065-8995FF8C5688}"/>
                </a:ext>
              </a:extLst>
            </p:cNvPr>
            <p:cNvSpPr txBox="1"/>
            <p:nvPr/>
          </p:nvSpPr>
          <p:spPr>
            <a:xfrm>
              <a:off x="1309834" y="1786496"/>
              <a:ext cx="3558606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Expansion in Canada (1 year)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BA92E439-218C-44CE-802E-70607238B991}"/>
                </a:ext>
              </a:extLst>
            </p:cNvPr>
            <p:cNvSpPr txBox="1"/>
            <p:nvPr/>
          </p:nvSpPr>
          <p:spPr>
            <a:xfrm>
              <a:off x="1283545" y="2146942"/>
              <a:ext cx="435791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-Operations will be ongoing, starting with Toronto &amp; Vancouver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-Majority of Canadian schools will be onboarded 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-Aim to capture majority of Canada by end year</a:t>
              </a:r>
            </a:p>
          </p:txBody>
        </p:sp>
      </p:grpSp>
      <p:pic>
        <p:nvPicPr>
          <p:cNvPr id="65" name="Picture 4" descr="Truck Icon 2686230">
            <a:extLst>
              <a:ext uri="{FF2B5EF4-FFF2-40B4-BE49-F238E27FC236}">
                <a16:creationId xmlns:a16="http://schemas.microsoft.com/office/drawing/2014/main" id="{3E5D5C42-1687-497F-86E1-2168AAA3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9" y="3399559"/>
            <a:ext cx="527694" cy="5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599142C-A1FD-4BF4-8A8C-180E500A6AE7}"/>
              </a:ext>
            </a:extLst>
          </p:cNvPr>
          <p:cNvGrpSpPr/>
          <p:nvPr/>
        </p:nvGrpSpPr>
        <p:grpSpPr>
          <a:xfrm>
            <a:off x="6815502" y="1786393"/>
            <a:ext cx="4436431" cy="514334"/>
            <a:chOff x="1283545" y="1786496"/>
            <a:chExt cx="4436431" cy="514334"/>
          </a:xfrm>
        </p:grpSpPr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20790178-2D8F-4A4E-BC38-E49F38A37790}"/>
                </a:ext>
              </a:extLst>
            </p:cNvPr>
            <p:cNvSpPr txBox="1"/>
            <p:nvPr/>
          </p:nvSpPr>
          <p:spPr>
            <a:xfrm>
              <a:off x="1309833" y="1786496"/>
              <a:ext cx="3608809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AB28AC9B-BB2D-4002-9437-C7F766F57865}"/>
                </a:ext>
              </a:extLst>
            </p:cNvPr>
            <p:cNvSpPr txBox="1"/>
            <p:nvPr/>
          </p:nvSpPr>
          <p:spPr>
            <a:xfrm>
              <a:off x="1283545" y="2146942"/>
              <a:ext cx="443643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000" dirty="0">
                <a:solidFill>
                  <a:srgbClr val="CBBC91"/>
                </a:solidFill>
                <a:cs typeface="+mn-ea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DEF9FAD-EB9D-4091-B844-092D59D6FC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 r="8361" b="23842"/>
          <a:stretch/>
        </p:blipFill>
        <p:spPr>
          <a:xfrm>
            <a:off x="9264795" y="3400603"/>
            <a:ext cx="554858" cy="50672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4A7E65D-866C-4B37-9A2D-03214E86E16E}"/>
              </a:ext>
            </a:extLst>
          </p:cNvPr>
          <p:cNvGrpSpPr/>
          <p:nvPr/>
        </p:nvGrpSpPr>
        <p:grpSpPr>
          <a:xfrm>
            <a:off x="6494070" y="1760801"/>
            <a:ext cx="3699083" cy="841349"/>
            <a:chOff x="1959444" y="1767258"/>
            <a:chExt cx="2883490" cy="841349"/>
          </a:xfrm>
        </p:grpSpPr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4AC561C1-CCC7-47A1-866C-350C85E95D6C}"/>
                </a:ext>
              </a:extLst>
            </p:cNvPr>
            <p:cNvSpPr txBox="1"/>
            <p:nvPr/>
          </p:nvSpPr>
          <p:spPr>
            <a:xfrm>
              <a:off x="1959444" y="1767258"/>
              <a:ext cx="2328893" cy="609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Expansion in US (2 years)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8A172739-A9CA-43DC-A81C-11E48958329C}"/>
                </a:ext>
              </a:extLst>
            </p:cNvPr>
            <p:cNvSpPr txBox="1"/>
            <p:nvPr/>
          </p:nvSpPr>
          <p:spPr>
            <a:xfrm>
              <a:off x="1959444" y="2146942"/>
              <a:ext cx="288349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Aim to capture American market by 2 years.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Apply same logistic principles but be flexible with processes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5268F4-4442-427B-8302-B29EC7FA83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8019" r="8246" b="26895"/>
          <a:stretch/>
        </p:blipFill>
        <p:spPr>
          <a:xfrm>
            <a:off x="4586253" y="3461157"/>
            <a:ext cx="480549" cy="384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E59BF-6D2F-4D7C-80B9-A4C90669F3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12719" r="5712" b="32301"/>
          <a:stretch/>
        </p:blipFill>
        <p:spPr>
          <a:xfrm>
            <a:off x="6841790" y="3500327"/>
            <a:ext cx="560037" cy="34580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DBB193A-4252-4D1E-BD87-BCF7C64FDA13}"/>
              </a:ext>
            </a:extLst>
          </p:cNvPr>
          <p:cNvGrpSpPr/>
          <p:nvPr/>
        </p:nvGrpSpPr>
        <p:grpSpPr>
          <a:xfrm>
            <a:off x="8884118" y="4642116"/>
            <a:ext cx="2993457" cy="697503"/>
            <a:chOff x="1283545" y="1864179"/>
            <a:chExt cx="4357914" cy="697503"/>
          </a:xfrm>
        </p:grpSpPr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61003168-8F93-4C9C-88BE-C162AAE9F614}"/>
                </a:ext>
              </a:extLst>
            </p:cNvPr>
            <p:cNvSpPr txBox="1"/>
            <p:nvPr/>
          </p:nvSpPr>
          <p:spPr>
            <a:xfrm>
              <a:off x="1283545" y="1864179"/>
              <a:ext cx="3558607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End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B4A28395-9B34-474E-A73D-9C70AF3E072E}"/>
                </a:ext>
              </a:extLst>
            </p:cNvPr>
            <p:cNvSpPr txBox="1"/>
            <p:nvPr/>
          </p:nvSpPr>
          <p:spPr>
            <a:xfrm>
              <a:off x="1283545" y="2253905"/>
              <a:ext cx="43579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This will be the initial timeline for  2-3 years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Worldwide coverage will be the next 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6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77e7699-796b-4d01-8ca6-cc8e0d365d10"/>
          <p:cNvGrpSpPr>
            <a:grpSpLocks noChangeAspect="1"/>
          </p:cNvGrpSpPr>
          <p:nvPr/>
        </p:nvGrpSpPr>
        <p:grpSpPr>
          <a:xfrm>
            <a:off x="1356560" y="2987246"/>
            <a:ext cx="9478883" cy="1350906"/>
            <a:chOff x="1526035" y="2987131"/>
            <a:chExt cx="9481351" cy="1351258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" name="Rectangle 2"/>
            <p:cNvSpPr/>
            <p:nvPr/>
          </p:nvSpPr>
          <p:spPr>
            <a:xfrm>
              <a:off x="1526035" y="3635724"/>
              <a:ext cx="9481351" cy="45719"/>
            </a:xfrm>
            <a:prstGeom prst="rect">
              <a:avLst/>
            </a:prstGeom>
            <a:solidFill>
              <a:srgbClr val="CBBC9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799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Group 3"/>
            <p:cNvGrpSpPr/>
            <p:nvPr/>
          </p:nvGrpSpPr>
          <p:grpSpPr>
            <a:xfrm rot="551458">
              <a:off x="4329550" y="3024490"/>
              <a:ext cx="1313895" cy="1313895"/>
              <a:chOff x="1882067" y="2796467"/>
              <a:chExt cx="1313894" cy="1313894"/>
            </a:xfrm>
            <a:solidFill>
              <a:schemeClr val="accent2"/>
            </a:solidFill>
          </p:grpSpPr>
          <p:sp>
            <p:nvSpPr>
              <p:cNvPr id="41" name="Block Arc 4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881062"/>
                  <a:gd name="adj2" fmla="val 7061138"/>
                  <a:gd name="adj3" fmla="val 7218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Oval 5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13"/>
            <p:cNvGrpSpPr/>
            <p:nvPr/>
          </p:nvGrpSpPr>
          <p:grpSpPr>
            <a:xfrm rot="387625">
              <a:off x="9037552" y="3024494"/>
              <a:ext cx="1313895" cy="1313895"/>
              <a:chOff x="1882067" y="2796467"/>
              <a:chExt cx="1313894" cy="1313894"/>
            </a:xfrm>
            <a:solidFill>
              <a:schemeClr val="accent4"/>
            </a:solidFill>
          </p:grpSpPr>
          <p:sp>
            <p:nvSpPr>
              <p:cNvPr id="37" name="Block Arc 14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964929"/>
                  <a:gd name="adj2" fmla="val 7324230"/>
                  <a:gd name="adj3" fmla="val 7594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Oval 15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0"/>
            <p:cNvGrpSpPr/>
            <p:nvPr/>
          </p:nvGrpSpPr>
          <p:grpSpPr>
            <a:xfrm rot="541231">
              <a:off x="6657677" y="2987131"/>
              <a:ext cx="1313895" cy="1313895"/>
              <a:chOff x="1882067" y="2796467"/>
              <a:chExt cx="1313894" cy="1313894"/>
            </a:xfrm>
            <a:solidFill>
              <a:schemeClr val="accent3"/>
            </a:solidFill>
          </p:grpSpPr>
          <p:sp>
            <p:nvSpPr>
              <p:cNvPr id="31" name="Block Arc 11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9149185"/>
                  <a:gd name="adj2" fmla="val 7405758"/>
                  <a:gd name="adj3" fmla="val 6986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2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7"/>
            <p:cNvGrpSpPr/>
            <p:nvPr/>
          </p:nvGrpSpPr>
          <p:grpSpPr>
            <a:xfrm rot="596657">
              <a:off x="2003038" y="3024492"/>
              <a:ext cx="1313895" cy="1313895"/>
              <a:chOff x="1882067" y="2796467"/>
              <a:chExt cx="1313894" cy="1313894"/>
            </a:xfrm>
          </p:grpSpPr>
          <p:sp>
            <p:nvSpPr>
              <p:cNvPr id="23" name="Block Arc 8"/>
              <p:cNvSpPr/>
              <p:nvPr/>
            </p:nvSpPr>
            <p:spPr>
              <a:xfrm rot="12943459">
                <a:off x="1882067" y="2796467"/>
                <a:ext cx="1313894" cy="1313894"/>
              </a:xfrm>
              <a:prstGeom prst="blockArc">
                <a:avLst>
                  <a:gd name="adj1" fmla="val 8662853"/>
                  <a:gd name="adj2" fmla="val 7046337"/>
                  <a:gd name="adj3" fmla="val 7147"/>
                </a:avLst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Oval 9"/>
              <p:cNvSpPr/>
              <p:nvPr/>
            </p:nvSpPr>
            <p:spPr>
              <a:xfrm>
                <a:off x="2150177" y="3064576"/>
                <a:ext cx="777674" cy="77767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  <a:endParaRPr sz="1799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461552" y="552767"/>
            <a:ext cx="5737122" cy="613162"/>
            <a:chOff x="194266" y="321621"/>
            <a:chExt cx="5737122" cy="613162"/>
          </a:xfrm>
        </p:grpSpPr>
        <p:sp>
          <p:nvSpPr>
            <p:cNvPr id="71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4915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Schedule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and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Benchmarks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505095-F813-4A11-9624-C1460A934A97}"/>
              </a:ext>
            </a:extLst>
          </p:cNvPr>
          <p:cNvGrpSpPr/>
          <p:nvPr/>
        </p:nvGrpSpPr>
        <p:grpSpPr>
          <a:xfrm>
            <a:off x="1283546" y="1786496"/>
            <a:ext cx="3176694" cy="975999"/>
            <a:chOff x="1283546" y="1786496"/>
            <a:chExt cx="3176694" cy="975999"/>
          </a:xfrm>
        </p:grpSpPr>
        <p:sp>
          <p:nvSpPr>
            <p:cNvPr id="51" name="TextBox 11"/>
            <p:cNvSpPr txBox="1"/>
            <p:nvPr/>
          </p:nvSpPr>
          <p:spPr>
            <a:xfrm>
              <a:off x="1309834" y="1786496"/>
              <a:ext cx="3150406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Real time testing (3 months)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879EAD0F-B2E3-4ACA-B3C0-3BE9A00B605D}"/>
                </a:ext>
              </a:extLst>
            </p:cNvPr>
            <p:cNvSpPr txBox="1"/>
            <p:nvPr/>
          </p:nvSpPr>
          <p:spPr>
            <a:xfrm>
              <a:off x="1283546" y="2146942"/>
              <a:ext cx="28583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The testing  on three schools in different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Areas.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-Warehouse location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-Logistics process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B2356F-1BAC-49D0-BB2C-DA11E654D673}"/>
              </a:ext>
            </a:extLst>
          </p:cNvPr>
          <p:cNvGrpSpPr/>
          <p:nvPr/>
        </p:nvGrpSpPr>
        <p:grpSpPr>
          <a:xfrm>
            <a:off x="3230608" y="4680570"/>
            <a:ext cx="3559388" cy="1129887"/>
            <a:chOff x="1283546" y="1786496"/>
            <a:chExt cx="3559388" cy="1129887"/>
          </a:xfrm>
        </p:grpSpPr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076C922C-82C3-47E4-9065-8995FF8C5688}"/>
                </a:ext>
              </a:extLst>
            </p:cNvPr>
            <p:cNvSpPr txBox="1"/>
            <p:nvPr/>
          </p:nvSpPr>
          <p:spPr>
            <a:xfrm>
              <a:off x="1309834" y="1786496"/>
              <a:ext cx="3150406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Procurement (6 months)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BA92E439-218C-44CE-802E-70607238B991}"/>
                </a:ext>
              </a:extLst>
            </p:cNvPr>
            <p:cNvSpPr txBox="1"/>
            <p:nvPr/>
          </p:nvSpPr>
          <p:spPr>
            <a:xfrm>
              <a:off x="1283546" y="2146942"/>
              <a:ext cx="3559388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Acquiring the right personnel &amp; machinery 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-Having solid feedback from school administrators 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For every aspect of the project and closely work with them to over come any difficulty either this was technical or logistic one.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BFD5407-37EB-4FE8-8896-59BBE91F8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r="11474" b="28354"/>
          <a:stretch/>
        </p:blipFill>
        <p:spPr>
          <a:xfrm>
            <a:off x="2201720" y="3313580"/>
            <a:ext cx="648457" cy="613673"/>
          </a:xfrm>
          <a:prstGeom prst="rect">
            <a:avLst/>
          </a:prstGeom>
        </p:spPr>
      </p:pic>
      <p:pic>
        <p:nvPicPr>
          <p:cNvPr id="65" name="Picture 4" descr="Truck Icon 2686230">
            <a:extLst>
              <a:ext uri="{FF2B5EF4-FFF2-40B4-BE49-F238E27FC236}">
                <a16:creationId xmlns:a16="http://schemas.microsoft.com/office/drawing/2014/main" id="{3E5D5C42-1687-497F-86E1-2168AAA3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88" y="3399559"/>
            <a:ext cx="527694" cy="5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599142C-A1FD-4BF4-8A8C-180E500A6AE7}"/>
              </a:ext>
            </a:extLst>
          </p:cNvPr>
          <p:cNvGrpSpPr/>
          <p:nvPr/>
        </p:nvGrpSpPr>
        <p:grpSpPr>
          <a:xfrm>
            <a:off x="6815502" y="1786393"/>
            <a:ext cx="4436431" cy="822111"/>
            <a:chOff x="1283545" y="1786496"/>
            <a:chExt cx="4436431" cy="822111"/>
          </a:xfrm>
        </p:grpSpPr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20790178-2D8F-4A4E-BC38-E49F38A37790}"/>
                </a:ext>
              </a:extLst>
            </p:cNvPr>
            <p:cNvSpPr txBox="1"/>
            <p:nvPr/>
          </p:nvSpPr>
          <p:spPr>
            <a:xfrm>
              <a:off x="1309833" y="1786496"/>
              <a:ext cx="3608809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Implementation (Canada 1 year)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AB28AC9B-BB2D-4002-9437-C7F766F57865}"/>
                </a:ext>
              </a:extLst>
            </p:cNvPr>
            <p:cNvSpPr txBox="1"/>
            <p:nvPr/>
          </p:nvSpPr>
          <p:spPr>
            <a:xfrm>
              <a:off x="1283545" y="2146942"/>
              <a:ext cx="4436431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-Operations will be ongoing, starting with Toronto &amp; Vancouver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-Majority of Canadian schools will be onboarded </a:t>
              </a:r>
            </a:p>
            <a:p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       -Aim to capture majority of Canada by end year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DEF9FAD-EB9D-4091-B844-092D59D6FC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 r="8361" b="23842"/>
          <a:stretch/>
        </p:blipFill>
        <p:spPr>
          <a:xfrm>
            <a:off x="9264795" y="3400603"/>
            <a:ext cx="554858" cy="50672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4A7E65D-866C-4B37-9A2D-03214E86E16E}"/>
              </a:ext>
            </a:extLst>
          </p:cNvPr>
          <p:cNvGrpSpPr/>
          <p:nvPr/>
        </p:nvGrpSpPr>
        <p:grpSpPr>
          <a:xfrm>
            <a:off x="9092892" y="4680570"/>
            <a:ext cx="2883490" cy="975999"/>
            <a:chOff x="1959444" y="1786496"/>
            <a:chExt cx="2883490" cy="975999"/>
          </a:xfrm>
        </p:grpSpPr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4AC561C1-CCC7-47A1-866C-350C85E95D6C}"/>
                </a:ext>
              </a:extLst>
            </p:cNvPr>
            <p:cNvSpPr txBox="1"/>
            <p:nvPr/>
          </p:nvSpPr>
          <p:spPr>
            <a:xfrm>
              <a:off x="2131346" y="1786496"/>
              <a:ext cx="2328893" cy="288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rgbClr val="CBBC91"/>
                  </a:solidFill>
                  <a:cs typeface="+mn-ea"/>
                  <a:sym typeface="+mn-lt"/>
                </a:rPr>
                <a:t>End</a:t>
              </a:r>
              <a:endParaRPr lang="zh-CN" altLang="en-US" sz="16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8A172739-A9CA-43DC-A81C-11E48958329C}"/>
                </a:ext>
              </a:extLst>
            </p:cNvPr>
            <p:cNvSpPr txBox="1"/>
            <p:nvPr/>
          </p:nvSpPr>
          <p:spPr>
            <a:xfrm>
              <a:off x="1959444" y="2146942"/>
              <a:ext cx="288349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Aim to capture American market by 2n years.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CBBC91"/>
                  </a:solidFill>
                  <a:cs typeface="+mn-ea"/>
                </a:rPr>
                <a:t>Apply same logistic principles but be flexible with processes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564BC72-9E1D-49E6-82E2-D9BD9F23AD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4460240" y="3375277"/>
            <a:ext cx="733954" cy="6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140011" y="1737128"/>
            <a:ext cx="10294802" cy="4141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000" b="1" dirty="0">
                <a:solidFill>
                  <a:srgbClr val="CBBC91"/>
                </a:solidFill>
              </a:rPr>
              <a:t>Benefits of 3</a:t>
            </a:r>
            <a:r>
              <a:rPr lang="en-US" sz="2000" b="1" baseline="30000" dirty="0">
                <a:solidFill>
                  <a:srgbClr val="CBBC91"/>
                </a:solidFill>
              </a:rPr>
              <a:t>rd</a:t>
            </a:r>
            <a:r>
              <a:rPr lang="en-US" sz="2000" b="1" dirty="0">
                <a:solidFill>
                  <a:srgbClr val="CBBC91"/>
                </a:solidFill>
              </a:rPr>
              <a:t> party shipping company.</a:t>
            </a:r>
          </a:p>
          <a:p>
            <a:endParaRPr lang="en-US" sz="2000" b="1" dirty="0">
              <a:solidFill>
                <a:srgbClr val="CBBC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Full tracking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2-8 business days delivery*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Ship to any address in Canada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Benefit from their experience of the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Chit Chats Insurance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BBC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BBC91"/>
              </a:solidFill>
            </a:endParaRPr>
          </a:p>
          <a:p>
            <a:r>
              <a:rPr lang="en-US" sz="2000" b="1" dirty="0">
                <a:solidFill>
                  <a:srgbClr val="CBBC91"/>
                </a:solidFill>
              </a:rPr>
              <a:t>Estimated cost :</a:t>
            </a:r>
          </a:p>
          <a:p>
            <a:r>
              <a:rPr lang="en-US" sz="2000" b="1" dirty="0">
                <a:solidFill>
                  <a:srgbClr val="CBBC91"/>
                </a:solidFill>
              </a:rPr>
              <a:t>We have two options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Shipping company is our sponsor.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BBC91"/>
                </a:solidFill>
              </a:rPr>
              <a:t>Another company will sponsor the shipping.</a:t>
            </a:r>
          </a:p>
          <a:p>
            <a:pPr>
              <a:lnSpc>
                <a:spcPct val="130000"/>
              </a:lnSpc>
              <a:defRPr/>
            </a:pPr>
            <a:endParaRPr lang="en-US" altLang="zh-CN" dirty="0">
              <a:solidFill>
                <a:srgbClr val="CBBC91"/>
              </a:solidFill>
              <a:cs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1552" y="552767"/>
            <a:ext cx="6022072" cy="613162"/>
            <a:chOff x="194266" y="321621"/>
            <a:chExt cx="6022072" cy="613162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5200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Cost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and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Payment</a:t>
              </a:r>
              <a:r>
                <a:rPr lang="zh-CN" altLang="en-US" sz="28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Schedule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07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" name="AutoShape 1" descr="Chit Chats">
            <a:extLst>
              <a:ext uri="{FF2B5EF4-FFF2-40B4-BE49-F238E27FC236}">
                <a16:creationId xmlns:a16="http://schemas.microsoft.com/office/drawing/2014/main" id="{C4029C85-E9CF-4DDC-9FE2-5C3CF1A56F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2492375"/>
            <a:ext cx="8572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-4000363" y="-11588"/>
            <a:ext cx="16072382" cy="6857999"/>
          </a:xfrm>
          <a:prstGeom prst="rect">
            <a:avLst/>
          </a:prstGeom>
          <a:gradFill>
            <a:gsLst>
              <a:gs pos="0">
                <a:srgbClr val="010A13">
                  <a:alpha val="0"/>
                </a:srgbClr>
              </a:gs>
              <a:gs pos="100000">
                <a:srgbClr val="010A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19061" y="2876167"/>
            <a:ext cx="190152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600" b="1" dirty="0">
                <a:solidFill>
                  <a:srgbClr val="CAC7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</a:t>
            </a:r>
            <a:r>
              <a:rPr lang="en-US" altLang="zh-CN" sz="2000" b="1" dirty="0">
                <a:solidFill>
                  <a:srgbClr val="CAC7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ONTENTS</a:t>
            </a:r>
            <a:endParaRPr lang="zh-CN" altLang="en-US" sz="3600" b="1" dirty="0">
              <a:solidFill>
                <a:srgbClr val="CAC7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434500" y="926258"/>
            <a:ext cx="0" cy="4982308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50000">
                  <a:srgbClr val="0D0D0D">
                    <a:alpha val="3000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067139" y="926258"/>
            <a:ext cx="0" cy="4982308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50000">
                  <a:srgbClr val="0D0D0D">
                    <a:alpha val="3000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931026" y="926257"/>
            <a:ext cx="4979634" cy="1005788"/>
            <a:chOff x="5685416" y="1764492"/>
            <a:chExt cx="3055930" cy="1005788"/>
          </a:xfrm>
        </p:grpSpPr>
        <p:sp>
          <p:nvSpPr>
            <p:cNvPr id="64" name="文本框 63"/>
            <p:cNvSpPr txBox="1"/>
            <p:nvPr/>
          </p:nvSpPr>
          <p:spPr>
            <a:xfrm>
              <a:off x="6473079" y="1764492"/>
              <a:ext cx="2268267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Executive </a:t>
              </a:r>
              <a:b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</a:b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Summary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5416" y="1886912"/>
              <a:ext cx="731646" cy="535714"/>
              <a:chOff x="5221022" y="1973410"/>
              <a:chExt cx="731646" cy="53571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01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132950" y="926257"/>
            <a:ext cx="3479694" cy="1005788"/>
            <a:chOff x="8684947" y="1764492"/>
            <a:chExt cx="3479694" cy="1005788"/>
          </a:xfrm>
        </p:grpSpPr>
        <p:sp>
          <p:nvSpPr>
            <p:cNvPr id="80" name="文本框 79"/>
            <p:cNvSpPr txBox="1"/>
            <p:nvPr/>
          </p:nvSpPr>
          <p:spPr>
            <a:xfrm>
              <a:off x="9489768" y="1764492"/>
              <a:ext cx="2674873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Approach &amp;</a:t>
              </a:r>
              <a:b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</a:b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Methodology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8684947" y="1886912"/>
              <a:ext cx="731646" cy="535714"/>
              <a:chOff x="5208665" y="1973410"/>
              <a:chExt cx="731646" cy="535714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931026" y="2350510"/>
            <a:ext cx="4979634" cy="1005788"/>
            <a:chOff x="5685416" y="3188745"/>
            <a:chExt cx="3055930" cy="1005788"/>
          </a:xfrm>
        </p:grpSpPr>
        <p:sp>
          <p:nvSpPr>
            <p:cNvPr id="72" name="文本框 71"/>
            <p:cNvSpPr txBox="1"/>
            <p:nvPr/>
          </p:nvSpPr>
          <p:spPr>
            <a:xfrm>
              <a:off x="6473079" y="3188745"/>
              <a:ext cx="2268267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Introduction- Plan &amp; Platform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685416" y="3299381"/>
              <a:ext cx="731646" cy="535714"/>
              <a:chOff x="5221022" y="1973410"/>
              <a:chExt cx="731646" cy="53571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132949" y="2350510"/>
            <a:ext cx="3596595" cy="1005788"/>
            <a:chOff x="8684947" y="3188745"/>
            <a:chExt cx="3406520" cy="1005788"/>
          </a:xfrm>
        </p:grpSpPr>
        <p:sp>
          <p:nvSpPr>
            <p:cNvPr id="85" name="文本框 84"/>
            <p:cNvSpPr txBox="1"/>
            <p:nvPr/>
          </p:nvSpPr>
          <p:spPr>
            <a:xfrm>
              <a:off x="9486626" y="3188745"/>
              <a:ext cx="2604841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Schedule &amp; Benchmarks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8684947" y="3299381"/>
              <a:ext cx="731646" cy="535714"/>
              <a:chOff x="5208665" y="1973410"/>
              <a:chExt cx="731646" cy="535714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931026" y="3774763"/>
            <a:ext cx="4979634" cy="1005788"/>
            <a:chOff x="5685416" y="4612998"/>
            <a:chExt cx="3055930" cy="1005788"/>
          </a:xfrm>
        </p:grpSpPr>
        <p:sp>
          <p:nvSpPr>
            <p:cNvPr id="76" name="文本框 75"/>
            <p:cNvSpPr txBox="1"/>
            <p:nvPr/>
          </p:nvSpPr>
          <p:spPr>
            <a:xfrm>
              <a:off x="6473079" y="4612998"/>
              <a:ext cx="2268267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Current Analytics &amp; Dashboard (EDA)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685416" y="4711850"/>
              <a:ext cx="731646" cy="535714"/>
              <a:chOff x="5221022" y="1973410"/>
              <a:chExt cx="731646" cy="535714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132950" y="3774763"/>
            <a:ext cx="3758977" cy="1485920"/>
            <a:chOff x="8684947" y="4612998"/>
            <a:chExt cx="3758977" cy="1485920"/>
          </a:xfrm>
        </p:grpSpPr>
        <p:sp>
          <p:nvSpPr>
            <p:cNvPr id="89" name="文本框 88"/>
            <p:cNvSpPr txBox="1"/>
            <p:nvPr/>
          </p:nvSpPr>
          <p:spPr>
            <a:xfrm>
              <a:off x="9489768" y="4612998"/>
              <a:ext cx="2954156" cy="148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Cost &amp; Payment Schedule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en-US" altLang="zh-CN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8684947" y="4711850"/>
              <a:ext cx="731646" cy="535714"/>
              <a:chOff x="5208665" y="1973410"/>
              <a:chExt cx="731646" cy="535714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23" name="直接连接符 22"/>
          <p:cNvCxnSpPr>
            <a:cxnSpLocks/>
          </p:cNvCxnSpPr>
          <p:nvPr/>
        </p:nvCxnSpPr>
        <p:spPr>
          <a:xfrm>
            <a:off x="4817658" y="2028533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cxnSpLocks/>
          </p:cNvCxnSpPr>
          <p:nvPr/>
        </p:nvCxnSpPr>
        <p:spPr>
          <a:xfrm>
            <a:off x="4817658" y="3474273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cxnSpLocks/>
          </p:cNvCxnSpPr>
          <p:nvPr/>
        </p:nvCxnSpPr>
        <p:spPr>
          <a:xfrm>
            <a:off x="4817658" y="4920013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0EEDD2C-9F9F-49A5-8207-EAADDD1A5BAD}"/>
              </a:ext>
            </a:extLst>
          </p:cNvPr>
          <p:cNvGrpSpPr/>
          <p:nvPr/>
        </p:nvGrpSpPr>
        <p:grpSpPr>
          <a:xfrm>
            <a:off x="8132950" y="5188914"/>
            <a:ext cx="3073087" cy="1485920"/>
            <a:chOff x="8684947" y="4612998"/>
            <a:chExt cx="3073087" cy="148592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EB7ADA6-7C0A-4555-BBAC-D67B96ECA4A6}"/>
                </a:ext>
              </a:extLst>
            </p:cNvPr>
            <p:cNvSpPr txBox="1"/>
            <p:nvPr/>
          </p:nvSpPr>
          <p:spPr>
            <a:xfrm>
              <a:off x="9489767" y="4612998"/>
              <a:ext cx="2268267" cy="148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Legal, Terms &amp; Conditions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CA33983-2AFA-4489-A984-EA62EB65D0D8}"/>
                </a:ext>
              </a:extLst>
            </p:cNvPr>
            <p:cNvGrpSpPr/>
            <p:nvPr/>
          </p:nvGrpSpPr>
          <p:grpSpPr>
            <a:xfrm>
              <a:off x="8684947" y="4711850"/>
              <a:ext cx="731646" cy="535714"/>
              <a:chOff x="5208665" y="1973410"/>
              <a:chExt cx="731646" cy="535714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9199214-ABDB-43C9-8B46-978A4C55BE77}"/>
                  </a:ext>
                </a:extLst>
              </p:cNvPr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32F9A3E-AEDD-44F5-8B13-8BAA2534BC36}"/>
                  </a:ext>
                </a:extLst>
              </p:cNvPr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EE7D941-5E6F-4123-9E74-B1B89859B64B}"/>
              </a:ext>
            </a:extLst>
          </p:cNvPr>
          <p:cNvGrpSpPr/>
          <p:nvPr/>
        </p:nvGrpSpPr>
        <p:grpSpPr>
          <a:xfrm>
            <a:off x="2921879" y="5120949"/>
            <a:ext cx="5007592" cy="1005788"/>
            <a:chOff x="8684947" y="1764492"/>
            <a:chExt cx="3073088" cy="100578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2D4FD1E-71EC-45A2-8BB4-29A389BD2624}"/>
                </a:ext>
              </a:extLst>
            </p:cNvPr>
            <p:cNvSpPr txBox="1"/>
            <p:nvPr/>
          </p:nvSpPr>
          <p:spPr>
            <a:xfrm>
              <a:off x="9489768" y="1764492"/>
              <a:ext cx="2268267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Problem </a:t>
              </a:r>
              <a:b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</a:br>
              <a:r>
                <a:rPr lang="en-US" altLang="zh-CN" sz="2400" b="1" dirty="0">
                  <a:solidFill>
                    <a:srgbClr val="CBBC91"/>
                  </a:solidFill>
                  <a:cs typeface="+mn-ea"/>
                  <a:sym typeface="+mn-lt"/>
                </a:rPr>
                <a:t>Statement</a:t>
              </a:r>
              <a:endParaRPr lang="zh-CN" altLang="en-US" sz="24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960FD71-E642-43B3-845D-C6F09F95036A}"/>
                </a:ext>
              </a:extLst>
            </p:cNvPr>
            <p:cNvGrpSpPr/>
            <p:nvPr/>
          </p:nvGrpSpPr>
          <p:grpSpPr>
            <a:xfrm>
              <a:off x="8684947" y="1886912"/>
              <a:ext cx="731646" cy="535714"/>
              <a:chOff x="5208665" y="1973410"/>
              <a:chExt cx="731646" cy="535714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B47ADF2-CD23-444C-9BFE-F1E5C5D6EE9D}"/>
                  </a:ext>
                </a:extLst>
              </p:cNvPr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cs typeface="+mn-ea"/>
                  <a:sym typeface="+mn-lt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CE27C6-7375-4641-ABFB-9C6AC2D22901}"/>
                  </a:ext>
                </a:extLst>
              </p:cNvPr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CBBC9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115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269A17D-E4DB-4595-9EA4-EF29DC27851D}"/>
              </a:ext>
            </a:extLst>
          </p:cNvPr>
          <p:cNvGrpSpPr/>
          <p:nvPr/>
        </p:nvGrpSpPr>
        <p:grpSpPr>
          <a:xfrm>
            <a:off x="461552" y="552767"/>
            <a:ext cx="5106757" cy="613162"/>
            <a:chOff x="194266" y="321621"/>
            <a:chExt cx="5106757" cy="613162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8E3F2BD0-B382-4ED2-BFF5-D1E833CD70ED}"/>
                </a:ext>
              </a:extLst>
            </p:cNvPr>
            <p:cNvSpPr txBox="1"/>
            <p:nvPr/>
          </p:nvSpPr>
          <p:spPr>
            <a:xfrm>
              <a:off x="1016260" y="398715"/>
              <a:ext cx="42847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Projections Dashboard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42622-4AC2-4895-A192-E050E79E2A07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05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3804D7-3874-4E92-814F-2D1E211D3CA6}"/>
              </a:ext>
            </a:extLst>
          </p:cNvPr>
          <p:cNvSpPr txBox="1"/>
          <p:nvPr/>
        </p:nvSpPr>
        <p:spPr>
          <a:xfrm>
            <a:off x="1412966" y="2228671"/>
            <a:ext cx="8737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BBC91"/>
                </a:solidFill>
              </a:rPr>
              <a:t>Investors who are ready to support students' talents and would like to participate in a solid charity project can also enjoy having </a:t>
            </a:r>
            <a:r>
              <a:rPr lang="en-US" b="1" dirty="0">
                <a:solidFill>
                  <a:srgbClr val="CBBC91"/>
                </a:solidFill>
              </a:rPr>
              <a:t>advisements</a:t>
            </a:r>
            <a:r>
              <a:rPr lang="en-US" dirty="0">
                <a:solidFill>
                  <a:srgbClr val="CBBC91"/>
                </a:solidFill>
              </a:rPr>
              <a:t> in the form of a </a:t>
            </a:r>
            <a:r>
              <a:rPr lang="en-US" b="1" dirty="0">
                <a:solidFill>
                  <a:srgbClr val="CBBC91"/>
                </a:solidFill>
              </a:rPr>
              <a:t>banner</a:t>
            </a:r>
            <a:r>
              <a:rPr lang="en-US" dirty="0">
                <a:solidFill>
                  <a:srgbClr val="CBBC91"/>
                </a:solidFill>
              </a:rPr>
              <a:t> on </a:t>
            </a:r>
            <a:r>
              <a:rPr lang="en-US" dirty="0" err="1">
                <a:solidFill>
                  <a:srgbClr val="CBBC91"/>
                </a:solidFill>
              </a:rPr>
              <a:t>Skoolbazar</a:t>
            </a:r>
            <a:r>
              <a:rPr lang="en-US" dirty="0">
                <a:solidFill>
                  <a:srgbClr val="CBBC91"/>
                </a:solidFill>
              </a:rPr>
              <a:t> portal for their products.</a:t>
            </a:r>
          </a:p>
          <a:p>
            <a:endParaRPr lang="en-US" dirty="0">
              <a:solidFill>
                <a:srgbClr val="CBBC91"/>
              </a:solidFill>
            </a:endParaRPr>
          </a:p>
          <a:p>
            <a:r>
              <a:rPr lang="en-US" dirty="0">
                <a:solidFill>
                  <a:srgbClr val="CBBC91"/>
                </a:solidFill>
              </a:rPr>
              <a:t>Provide access to </a:t>
            </a:r>
            <a:r>
              <a:rPr lang="en-US" b="1" dirty="0">
                <a:solidFill>
                  <a:srgbClr val="CBBC91"/>
                </a:solidFill>
              </a:rPr>
              <a:t>student's talents </a:t>
            </a:r>
            <a:r>
              <a:rPr lang="en-US" dirty="0">
                <a:solidFill>
                  <a:srgbClr val="CBBC91"/>
                </a:solidFill>
              </a:rPr>
              <a:t>especially digital art .</a:t>
            </a:r>
          </a:p>
          <a:p>
            <a:endParaRPr lang="en-US" b="1" dirty="0">
              <a:solidFill>
                <a:srgbClr val="CAC7A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2D7AC-7D8A-445C-AE96-76279EB61F75}"/>
              </a:ext>
            </a:extLst>
          </p:cNvPr>
          <p:cNvSpPr txBox="1"/>
          <p:nvPr/>
        </p:nvSpPr>
        <p:spPr>
          <a:xfrm>
            <a:off x="1412966" y="1674404"/>
            <a:ext cx="539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BBC91"/>
                </a:solidFill>
              </a:rPr>
              <a:t>How can investors benefit from our project ?</a:t>
            </a:r>
          </a:p>
        </p:txBody>
      </p:sp>
    </p:spTree>
    <p:extLst>
      <p:ext uri="{BB962C8B-B14F-4D97-AF65-F5344CB8AC3E}">
        <p14:creationId xmlns:p14="http://schemas.microsoft.com/office/powerpoint/2010/main" val="2402436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1365920"/>
            <a:ext cx="4439816" cy="5040559"/>
          </a:xfrm>
          <a:prstGeom prst="rect">
            <a:avLst/>
          </a:prstGeom>
          <a:solidFill>
            <a:srgbClr val="CBBC9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37" name="TextBox 2"/>
          <p:cNvSpPr txBox="1"/>
          <p:nvPr/>
        </p:nvSpPr>
        <p:spPr>
          <a:xfrm>
            <a:off x="4964326" y="2238441"/>
            <a:ext cx="6051294" cy="485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1: Registered charities are under both federal &amp; provincial juris dictation. We have to file each charity under each province  </a:t>
            </a:r>
          </a:p>
        </p:txBody>
      </p:sp>
      <p:sp>
        <p:nvSpPr>
          <p:cNvPr id="38" name="任意多边形 37"/>
          <p:cNvSpPr/>
          <p:nvPr/>
        </p:nvSpPr>
        <p:spPr>
          <a:xfrm flipH="1">
            <a:off x="0" y="1509936"/>
            <a:ext cx="4295800" cy="4762467"/>
          </a:xfrm>
          <a:custGeom>
            <a:avLst/>
            <a:gdLst>
              <a:gd name="connsiteX0" fmla="*/ 4295800 w 4295800"/>
              <a:gd name="connsiteY0" fmla="*/ 0 h 4752528"/>
              <a:gd name="connsiteX1" fmla="*/ 0 w 4295800"/>
              <a:gd name="connsiteY1" fmla="*/ 0 h 4752528"/>
              <a:gd name="connsiteX2" fmla="*/ 0 w 4295800"/>
              <a:gd name="connsiteY2" fmla="*/ 4752528 h 4752528"/>
              <a:gd name="connsiteX3" fmla="*/ 4175914 w 4295800"/>
              <a:gd name="connsiteY3" fmla="*/ 4752528 h 4752528"/>
              <a:gd name="connsiteX4" fmla="*/ 4295800 w 4295800"/>
              <a:gd name="connsiteY4" fmla="*/ 4077290 h 4752528"/>
              <a:gd name="connsiteX0" fmla="*/ 4295800 w 4295800"/>
              <a:gd name="connsiteY0" fmla="*/ 0 h 4762467"/>
              <a:gd name="connsiteX1" fmla="*/ 0 w 4295800"/>
              <a:gd name="connsiteY1" fmla="*/ 0 h 4762467"/>
              <a:gd name="connsiteX2" fmla="*/ 0 w 4295800"/>
              <a:gd name="connsiteY2" fmla="*/ 4752528 h 4762467"/>
              <a:gd name="connsiteX3" fmla="*/ 4295184 w 4295800"/>
              <a:gd name="connsiteY3" fmla="*/ 4762467 h 4762467"/>
              <a:gd name="connsiteX4" fmla="*/ 4295800 w 4295800"/>
              <a:gd name="connsiteY4" fmla="*/ 4077290 h 4762467"/>
              <a:gd name="connsiteX5" fmla="*/ 4295800 w 4295800"/>
              <a:gd name="connsiteY5" fmla="*/ 0 h 476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5800" h="4762467">
                <a:moveTo>
                  <a:pt x="4295800" y="0"/>
                </a:moveTo>
                <a:lnTo>
                  <a:pt x="0" y="0"/>
                </a:lnTo>
                <a:lnTo>
                  <a:pt x="0" y="4752528"/>
                </a:lnTo>
                <a:lnTo>
                  <a:pt x="4295184" y="4762467"/>
                </a:lnTo>
                <a:cubicBezTo>
                  <a:pt x="4295389" y="4534075"/>
                  <a:pt x="4295595" y="4305682"/>
                  <a:pt x="4295800" y="4077290"/>
                </a:cubicBezTo>
                <a:lnTo>
                  <a:pt x="429580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40" name="TextBox 2"/>
          <p:cNvSpPr txBox="1"/>
          <p:nvPr/>
        </p:nvSpPr>
        <p:spPr>
          <a:xfrm>
            <a:off x="4964326" y="2814118"/>
            <a:ext cx="6241035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2: Charities are tax exempt, ideal for operations</a:t>
            </a:r>
            <a:endParaRPr lang="zh-CN" altLang="en-US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4964326" y="3061514"/>
            <a:ext cx="5720762" cy="485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3 Charity can issue official donation receipt which gives huge income tax savings to a donor who gets an official donation receipt </a:t>
            </a:r>
            <a:endParaRPr lang="zh-CN" altLang="en-US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TextBox 2"/>
          <p:cNvSpPr txBox="1"/>
          <p:nvPr/>
        </p:nvSpPr>
        <p:spPr>
          <a:xfrm>
            <a:off x="4964326" y="3696693"/>
            <a:ext cx="6481163" cy="485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4 Can be considered a charity if its beneficial to the community in a way that regards as charitable and is of public benefit </a:t>
            </a:r>
            <a:endParaRPr lang="zh-CN" altLang="en-US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Box 2"/>
          <p:cNvSpPr txBox="1"/>
          <p:nvPr/>
        </p:nvSpPr>
        <p:spPr>
          <a:xfrm>
            <a:off x="4964326" y="4319069"/>
            <a:ext cx="6641247" cy="485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5 Must file a T310 Registered Charity Information Return every year. Its important for  transparency as a charity </a:t>
            </a:r>
            <a:endParaRPr lang="zh-CN" altLang="en-US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 flipH="1">
            <a:off x="0" y="1509936"/>
            <a:ext cx="4295800" cy="4762467"/>
          </a:xfrm>
          <a:custGeom>
            <a:avLst/>
            <a:gdLst>
              <a:gd name="connsiteX0" fmla="*/ 4295800 w 4295800"/>
              <a:gd name="connsiteY0" fmla="*/ 0 h 4752528"/>
              <a:gd name="connsiteX1" fmla="*/ 0 w 4295800"/>
              <a:gd name="connsiteY1" fmla="*/ 0 h 4752528"/>
              <a:gd name="connsiteX2" fmla="*/ 0 w 4295800"/>
              <a:gd name="connsiteY2" fmla="*/ 4752528 h 4752528"/>
              <a:gd name="connsiteX3" fmla="*/ 4175914 w 4295800"/>
              <a:gd name="connsiteY3" fmla="*/ 4752528 h 4752528"/>
              <a:gd name="connsiteX4" fmla="*/ 4295800 w 4295800"/>
              <a:gd name="connsiteY4" fmla="*/ 4077290 h 4752528"/>
              <a:gd name="connsiteX0" fmla="*/ 4295800 w 4295800"/>
              <a:gd name="connsiteY0" fmla="*/ 0 h 4762467"/>
              <a:gd name="connsiteX1" fmla="*/ 0 w 4295800"/>
              <a:gd name="connsiteY1" fmla="*/ 0 h 4762467"/>
              <a:gd name="connsiteX2" fmla="*/ 0 w 4295800"/>
              <a:gd name="connsiteY2" fmla="*/ 4752528 h 4762467"/>
              <a:gd name="connsiteX3" fmla="*/ 4295184 w 4295800"/>
              <a:gd name="connsiteY3" fmla="*/ 4762467 h 4762467"/>
              <a:gd name="connsiteX4" fmla="*/ 4295800 w 4295800"/>
              <a:gd name="connsiteY4" fmla="*/ 4077290 h 4762467"/>
              <a:gd name="connsiteX5" fmla="*/ 4295800 w 4295800"/>
              <a:gd name="connsiteY5" fmla="*/ 0 h 476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5800" h="4762467">
                <a:moveTo>
                  <a:pt x="4295800" y="0"/>
                </a:moveTo>
                <a:lnTo>
                  <a:pt x="0" y="0"/>
                </a:lnTo>
                <a:lnTo>
                  <a:pt x="0" y="4752528"/>
                </a:lnTo>
                <a:lnTo>
                  <a:pt x="4295184" y="4762467"/>
                </a:lnTo>
                <a:cubicBezTo>
                  <a:pt x="4295389" y="4534075"/>
                  <a:pt x="4295595" y="4305682"/>
                  <a:pt x="4295800" y="4077290"/>
                </a:cubicBezTo>
                <a:lnTo>
                  <a:pt x="4295800" y="0"/>
                </a:lnTo>
                <a:close/>
              </a:path>
            </a:pathLst>
          </a:custGeom>
          <a:solidFill>
            <a:srgbClr val="14151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44" name="文本框 9"/>
          <p:cNvSpPr txBox="1"/>
          <p:nvPr/>
        </p:nvSpPr>
        <p:spPr>
          <a:xfrm>
            <a:off x="-1471209" y="3111918"/>
            <a:ext cx="57670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3200" b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>
              <a:defRPr sz="5867"/>
            </a:lvl2pPr>
            <a:lvl3pPr algn="ctr">
              <a:defRPr sz="5867"/>
            </a:lvl3pPr>
            <a:lvl4pPr algn="ctr">
              <a:defRPr sz="5867"/>
            </a:lvl4pPr>
            <a:lvl5pPr algn="ctr">
              <a:defRPr sz="5867"/>
            </a:lvl5pPr>
            <a:lvl6pPr marL="609585" algn="ctr" fontAlgn="base">
              <a:spcBef>
                <a:spcPct val="0"/>
              </a:spcBef>
              <a:spcAft>
                <a:spcPct val="0"/>
              </a:spcAft>
              <a:defRPr sz="5867"/>
            </a:lvl6pPr>
            <a:lvl7pPr marL="1219170" algn="ctr" fontAlgn="base">
              <a:spcBef>
                <a:spcPct val="0"/>
              </a:spcBef>
              <a:spcAft>
                <a:spcPct val="0"/>
              </a:spcAft>
              <a:defRPr sz="5867"/>
            </a:lvl7pPr>
            <a:lvl8pPr marL="1828754" algn="ctr" fontAlgn="base">
              <a:spcBef>
                <a:spcPct val="0"/>
              </a:spcBef>
              <a:spcAft>
                <a:spcPct val="0"/>
              </a:spcAft>
              <a:defRPr sz="5867"/>
            </a:lvl8pPr>
            <a:lvl9pPr marL="2438339" algn="ctr" fontAlgn="base">
              <a:spcBef>
                <a:spcPct val="0"/>
              </a:spcBef>
              <a:spcAft>
                <a:spcPct val="0"/>
              </a:spcAft>
              <a:defRPr sz="5867"/>
            </a:lvl9pPr>
          </a:lstStyle>
          <a:p>
            <a:pPr marL="0" lvl="1" algn="r"/>
            <a:r>
              <a:rPr lang="en-US" altLang="zh-CN" sz="2800" b="1" dirty="0">
                <a:solidFill>
                  <a:srgbClr val="CBBC91"/>
                </a:solidFill>
                <a:cs typeface="+mn-ea"/>
                <a:sym typeface="+mn-lt"/>
              </a:rPr>
              <a:t>TERMS AND</a:t>
            </a:r>
          </a:p>
          <a:p>
            <a:pPr marL="0" lvl="1" algn="r"/>
            <a:r>
              <a:rPr lang="en-US" altLang="zh-CN" sz="2800" b="1" dirty="0">
                <a:solidFill>
                  <a:srgbClr val="CBBC91"/>
                </a:solidFill>
                <a:cs typeface="+mn-ea"/>
                <a:sym typeface="+mn-lt"/>
              </a:rPr>
              <a:t>CONDITIONS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61552" y="552767"/>
            <a:ext cx="7823398" cy="613162"/>
            <a:chOff x="194266" y="321621"/>
            <a:chExt cx="7823398" cy="613162"/>
          </a:xfrm>
        </p:grpSpPr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16260" y="398715"/>
              <a:ext cx="7001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Legal, Terms and Conditions (Canada)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08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27" name="TextBox 2">
            <a:extLst>
              <a:ext uri="{FF2B5EF4-FFF2-40B4-BE49-F238E27FC236}">
                <a16:creationId xmlns:a16="http://schemas.microsoft.com/office/drawing/2014/main" id="{0308D319-7485-47D5-BF05-4548EA361B2A}"/>
              </a:ext>
            </a:extLst>
          </p:cNvPr>
          <p:cNvSpPr txBox="1"/>
          <p:nvPr/>
        </p:nvSpPr>
        <p:spPr>
          <a:xfrm>
            <a:off x="4964326" y="4842691"/>
            <a:ext cx="6641247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Terms 6 Must cooperate with CRA for charity audits</a:t>
            </a:r>
            <a:endParaRPr lang="zh-CN" altLang="en-US" dirty="0">
              <a:solidFill>
                <a:srgbClr val="CBBC9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7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build="p"/>
      <p:bldP spid="38" grpId="0" animBg="1"/>
      <p:bldP spid="40" grpId="0" build="p"/>
      <p:bldP spid="41" grpId="0" build="p"/>
      <p:bldP spid="42" grpId="0" build="p"/>
      <p:bldP spid="43" grpId="0" build="p"/>
      <p:bldP spid="26" grpId="0" animBg="1"/>
      <p:bldP spid="44" grpId="0"/>
      <p:bldP spid="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325676"/>
            <a:ext cx="12192000" cy="6532323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31983" y="939983"/>
            <a:ext cx="3810330" cy="4950381"/>
          </a:xfrm>
          <a:custGeom>
            <a:avLst/>
            <a:gdLst>
              <a:gd name="connsiteX0" fmla="*/ 0 w 3810330"/>
              <a:gd name="connsiteY0" fmla="*/ 2601942 h 4950381"/>
              <a:gd name="connsiteX1" fmla="*/ 3810330 w 3810330"/>
              <a:gd name="connsiteY1" fmla="*/ 2601942 h 4950381"/>
              <a:gd name="connsiteX2" fmla="*/ 3810330 w 3810330"/>
              <a:gd name="connsiteY2" fmla="*/ 4950381 h 4950381"/>
              <a:gd name="connsiteX3" fmla="*/ 0 w 3810330"/>
              <a:gd name="connsiteY3" fmla="*/ 4950381 h 4950381"/>
              <a:gd name="connsiteX4" fmla="*/ 0 w 3810330"/>
              <a:gd name="connsiteY4" fmla="*/ 0 h 4950381"/>
              <a:gd name="connsiteX5" fmla="*/ 3810330 w 3810330"/>
              <a:gd name="connsiteY5" fmla="*/ 0 h 4950381"/>
              <a:gd name="connsiteX6" fmla="*/ 3810330 w 3810330"/>
              <a:gd name="connsiteY6" fmla="*/ 1502858 h 4950381"/>
              <a:gd name="connsiteX7" fmla="*/ 0 w 3810330"/>
              <a:gd name="connsiteY7" fmla="*/ 1502858 h 495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330" h="4950381">
                <a:moveTo>
                  <a:pt x="0" y="2601942"/>
                </a:moveTo>
                <a:lnTo>
                  <a:pt x="3810330" y="2601942"/>
                </a:lnTo>
                <a:lnTo>
                  <a:pt x="3810330" y="4950381"/>
                </a:lnTo>
                <a:lnTo>
                  <a:pt x="0" y="4950381"/>
                </a:lnTo>
                <a:close/>
                <a:moveTo>
                  <a:pt x="0" y="0"/>
                </a:moveTo>
                <a:lnTo>
                  <a:pt x="3810330" y="0"/>
                </a:lnTo>
                <a:lnTo>
                  <a:pt x="3810330" y="1502858"/>
                </a:lnTo>
                <a:lnTo>
                  <a:pt x="0" y="1502858"/>
                </a:ln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524221" y="2292785"/>
            <a:ext cx="9225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THANK YOU</a:t>
            </a:r>
            <a:endParaRPr lang="zh-CN" altLang="en-US" sz="88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39783" r="43694"/>
          <a:stretch/>
        </p:blipFill>
        <p:spPr>
          <a:xfrm>
            <a:off x="3675649" y="3917716"/>
            <a:ext cx="645695" cy="2831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451249" y="4065175"/>
            <a:ext cx="344263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Joumana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| </a:t>
            </a:r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Harrish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| </a:t>
            </a:r>
            <a:r>
              <a:rPr lang="en-US" altLang="zh-CN" sz="1400" dirty="0" err="1">
                <a:solidFill>
                  <a:srgbClr val="CBBC91"/>
                </a:solidFill>
                <a:cs typeface="+mn-ea"/>
                <a:sym typeface="+mn-lt"/>
              </a:rPr>
              <a:t>Tianyi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| Deepak</a:t>
            </a:r>
            <a:endParaRPr lang="zh-CN" altLang="en-US" sz="14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22849" y="1490216"/>
            <a:ext cx="1428597" cy="10156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6000" spc="3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05856" y="5057649"/>
            <a:ext cx="1662583" cy="289194"/>
            <a:chOff x="4293620" y="5414934"/>
            <a:chExt cx="1662583" cy="289194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22" name="Rectangle: Rounded Corners 100"/>
            <p:cNvSpPr/>
            <p:nvPr/>
          </p:nvSpPr>
          <p:spPr>
            <a:xfrm>
              <a:off x="4346623" y="5414934"/>
              <a:ext cx="1529008" cy="289194"/>
            </a:xfrm>
            <a:prstGeom prst="roundRect">
              <a:avLst>
                <a:gd name="adj" fmla="val 50000"/>
              </a:avLst>
            </a:prstGeom>
            <a:gradFill>
              <a:gsLst>
                <a:gs pos="55000">
                  <a:srgbClr val="CBBC91"/>
                </a:gs>
                <a:gs pos="100000">
                  <a:srgbClr val="88683B"/>
                </a:gs>
              </a:gsLst>
              <a:lin ang="5400000" scaled="0"/>
            </a:gradFill>
            <a:ln w="19050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3" name="原创设计师          _5"/>
            <p:cNvSpPr/>
            <p:nvPr/>
          </p:nvSpPr>
          <p:spPr>
            <a:xfrm>
              <a:off x="4293620" y="5419529"/>
              <a:ext cx="1662583" cy="276963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rgbClr val="051A29"/>
                  </a:solidFill>
                  <a:cs typeface="+mn-ea"/>
                  <a:sym typeface="+mn-lt"/>
                </a:rPr>
                <a:t>SkoolBazar</a:t>
              </a:r>
              <a:endParaRPr lang="zh-CN" altLang="en-US" sz="1200" dirty="0">
                <a:solidFill>
                  <a:srgbClr val="051A2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6826" y="3488432"/>
            <a:ext cx="3414395" cy="178454"/>
            <a:chOff x="3492591" y="4117778"/>
            <a:chExt cx="4671414" cy="24415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492591" y="4239854"/>
              <a:ext cx="2146587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菱形 25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017417" y="4239854"/>
              <a:ext cx="2146588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4229305" y="3663512"/>
            <a:ext cx="7153397" cy="1308666"/>
            <a:chOff x="7531056" y="1432788"/>
            <a:chExt cx="7153397" cy="1308666"/>
          </a:xfrm>
        </p:grpSpPr>
        <p:sp>
          <p:nvSpPr>
            <p:cNvPr id="15" name="TextBox 15"/>
            <p:cNvSpPr txBox="1"/>
            <p:nvPr/>
          </p:nvSpPr>
          <p:spPr>
            <a:xfrm>
              <a:off x="7531057" y="1432788"/>
              <a:ext cx="2165055" cy="441916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What are we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531056" y="1850761"/>
              <a:ext cx="7153397" cy="89069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BBC91"/>
                  </a:solidFill>
                  <a:cs typeface="+mn-ea"/>
                  <a:sym typeface="+mn-lt"/>
                </a:rPr>
                <a:t>SkoolBazar is an E-commerce company that 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sells original handmade products or digital items through an online portal and mobile application.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BBC91"/>
                  </a:solidFill>
                  <a:cs typeface="+mn-ea"/>
                  <a:sym typeface="+mn-lt"/>
                </a:rPr>
                <a:t>The company will cooperate with all levels of education organizations across North America.</a:t>
              </a:r>
            </a:p>
          </p:txBody>
        </p:sp>
      </p:grpSp>
      <p:grpSp>
        <p:nvGrpSpPr>
          <p:cNvPr id="17" name="Group 14"/>
          <p:cNvGrpSpPr/>
          <p:nvPr/>
        </p:nvGrpSpPr>
        <p:grpSpPr>
          <a:xfrm>
            <a:off x="4229305" y="5238474"/>
            <a:ext cx="7153397" cy="1031667"/>
            <a:chOff x="7531056" y="1432788"/>
            <a:chExt cx="7153397" cy="1031667"/>
          </a:xfrm>
        </p:grpSpPr>
        <p:sp>
          <p:nvSpPr>
            <p:cNvPr id="18" name="TextBox 15"/>
            <p:cNvSpPr txBox="1"/>
            <p:nvPr/>
          </p:nvSpPr>
          <p:spPr>
            <a:xfrm>
              <a:off x="7531057" y="1432788"/>
              <a:ext cx="2232910" cy="441916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Why we are here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7531056" y="1850761"/>
              <a:ext cx="7153397" cy="61369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BBC91"/>
                  </a:solidFill>
                  <a:cs typeface="+mn-ea"/>
                </a:rPr>
                <a:t>Our project is 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</a:rPr>
                <a:t>to support those in need </a:t>
              </a:r>
              <a:r>
                <a:rPr lang="en-US" altLang="zh-CN" sz="1200" dirty="0">
                  <a:solidFill>
                    <a:srgbClr val="CBBC91"/>
                  </a:solidFill>
                  <a:cs typeface="+mn-ea"/>
                </a:rPr>
                <a:t>by those 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</a:rPr>
                <a:t>schools, communities and partners willing to help.</a:t>
              </a:r>
              <a:r>
                <a:rPr lang="en-US" altLang="zh-CN" sz="1200" dirty="0">
                  <a:solidFill>
                    <a:srgbClr val="CBBC91"/>
                  </a:solidFill>
                  <a:cs typeface="+mn-ea"/>
                </a:rPr>
                <a:t> The partners &amp; investors are the bridge between the business and our project.</a:t>
              </a:r>
              <a:endParaRPr lang="en-US" altLang="zh-CN" sz="12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Rechteck 1"/>
          <p:cNvSpPr/>
          <p:nvPr/>
        </p:nvSpPr>
        <p:spPr>
          <a:xfrm>
            <a:off x="-4247" y="-12040"/>
            <a:ext cx="12196247" cy="24536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192" b="-39142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 dirty="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58865" y="2699383"/>
            <a:ext cx="2440042" cy="725034"/>
          </a:xfrm>
          <a:prstGeom prst="rect">
            <a:avLst/>
          </a:prstGeom>
        </p:spPr>
        <p:txBody>
          <a:bodyPr vert="horz" lIns="3600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b="1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Executive</a:t>
            </a:r>
          </a:p>
          <a:p>
            <a:pPr algn="ctr">
              <a:lnSpc>
                <a:spcPct val="100000"/>
              </a:lnSpc>
            </a:pPr>
            <a:r>
              <a:rPr lang="en-US" altLang="zh-CN" sz="2800" b="1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 Summary</a:t>
            </a:r>
          </a:p>
        </p:txBody>
      </p:sp>
      <p:sp>
        <p:nvSpPr>
          <p:cNvPr id="25" name="等腰三角形 24"/>
          <p:cNvSpPr/>
          <p:nvPr/>
        </p:nvSpPr>
        <p:spPr bwMode="auto">
          <a:xfrm rot="5400000">
            <a:off x="3343406" y="3025930"/>
            <a:ext cx="186616" cy="258557"/>
          </a:xfrm>
          <a:prstGeom prst="triangle">
            <a:avLst/>
          </a:prstGeom>
          <a:solidFill>
            <a:srgbClr val="CBBC9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015218" y="1585578"/>
            <a:ext cx="1927337" cy="1576722"/>
          </a:xfrm>
          <a:prstGeom prst="rect">
            <a:avLst/>
          </a:prstGeom>
          <a:noFill/>
          <a:ln w="50800">
            <a:solidFill>
              <a:srgbClr val="CBBC91"/>
            </a:solidFill>
            <a:miter lim="800000"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D740AA-D866-4E4E-86B6-BBE3FB602282}"/>
              </a:ext>
            </a:extLst>
          </p:cNvPr>
          <p:cNvSpPr/>
          <p:nvPr/>
        </p:nvSpPr>
        <p:spPr>
          <a:xfrm>
            <a:off x="133695" y="2599393"/>
            <a:ext cx="695382" cy="674478"/>
          </a:xfrm>
          <a:prstGeom prst="rect">
            <a:avLst/>
          </a:prstGeom>
          <a:noFill/>
          <a:ln w="25400">
            <a:solidFill>
              <a:srgbClr val="CBBC91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D6CCA-F1A1-4826-BD95-C330B8E3AD4F}"/>
              </a:ext>
            </a:extLst>
          </p:cNvPr>
          <p:cNvSpPr txBox="1"/>
          <p:nvPr/>
        </p:nvSpPr>
        <p:spPr>
          <a:xfrm>
            <a:off x="4079017" y="2819436"/>
            <a:ext cx="274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AC7A2"/>
                </a:solidFill>
              </a:rPr>
              <a:t>SkoolBazar</a:t>
            </a:r>
          </a:p>
        </p:txBody>
      </p:sp>
    </p:spTree>
    <p:extLst>
      <p:ext uri="{BB962C8B-B14F-4D97-AF65-F5344CB8AC3E}">
        <p14:creationId xmlns:p14="http://schemas.microsoft.com/office/powerpoint/2010/main" val="36223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4D4D5ED-372C-42EB-A3F9-849918E78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123509"/>
              </p:ext>
            </p:extLst>
          </p:nvPr>
        </p:nvGraphicFramePr>
        <p:xfrm>
          <a:off x="427452" y="1452281"/>
          <a:ext cx="3849908" cy="4935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2767510-6A01-4D79-A0E8-6F9045AB0BCC}"/>
              </a:ext>
            </a:extLst>
          </p:cNvPr>
          <p:cNvGrpSpPr/>
          <p:nvPr/>
        </p:nvGrpSpPr>
        <p:grpSpPr>
          <a:xfrm>
            <a:off x="4703348" y="1642893"/>
            <a:ext cx="7061200" cy="2154747"/>
            <a:chOff x="4937760" y="1642893"/>
            <a:chExt cx="7061200" cy="21547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7C530A-AAB4-4022-A713-80577544A128}"/>
                </a:ext>
              </a:extLst>
            </p:cNvPr>
            <p:cNvSpPr txBox="1"/>
            <p:nvPr/>
          </p:nvSpPr>
          <p:spPr>
            <a:xfrm>
              <a:off x="4937760" y="1642893"/>
              <a:ext cx="420697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rgbClr val="CAC7A2"/>
                  </a:solidFill>
                </a:rPr>
                <a:t>How have schools helped charity ?</a:t>
              </a:r>
              <a:endParaRPr lang="en-CA" b="1" dirty="0">
                <a:solidFill>
                  <a:srgbClr val="CAC7A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B8B97-ED8E-43E3-BDA5-A95FC53B2972}"/>
                </a:ext>
              </a:extLst>
            </p:cNvPr>
            <p:cNvSpPr txBox="1"/>
            <p:nvPr/>
          </p:nvSpPr>
          <p:spPr>
            <a:xfrm>
              <a:off x="4937760" y="2075950"/>
              <a:ext cx="7061200" cy="172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99% &amp; 87% of elementary &amp; secondary schools report fund-raising respectively.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Almost 25% of elementary schools raise $20,000 or more.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Various fund-raising activities like pizza lunches, book fairs &amp; holiday gift sales, are held.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The money raised is then used to support charities, fund school trips, purchase new technology, establish student scholarships, etc.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Our project will help low poverty schools and high poverty schools evenly.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CF54BA-D044-4CF6-A474-477B5791DE4B}"/>
              </a:ext>
            </a:extLst>
          </p:cNvPr>
          <p:cNvGrpSpPr/>
          <p:nvPr/>
        </p:nvGrpSpPr>
        <p:grpSpPr>
          <a:xfrm>
            <a:off x="4747062" y="5312886"/>
            <a:ext cx="6973771" cy="983026"/>
            <a:chOff x="4937760" y="5210490"/>
            <a:chExt cx="6973771" cy="9830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F3ED5F-69A9-46B4-877B-2C317BF61386}"/>
                </a:ext>
              </a:extLst>
            </p:cNvPr>
            <p:cNvSpPr txBox="1"/>
            <p:nvPr/>
          </p:nvSpPr>
          <p:spPr>
            <a:xfrm>
              <a:off x="4937760" y="5210490"/>
              <a:ext cx="5054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rgbClr val="CAC7A2"/>
                  </a:solidFill>
                </a:rPr>
                <a:t>How the fund-raising is done by schools ?</a:t>
              </a:r>
              <a:endParaRPr lang="en-CA" b="1" dirty="0">
                <a:solidFill>
                  <a:srgbClr val="CAC7A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588D0-24B2-4597-8476-1C2FD218B101}"/>
                </a:ext>
              </a:extLst>
            </p:cNvPr>
            <p:cNvSpPr txBox="1"/>
            <p:nvPr/>
          </p:nvSpPr>
          <p:spPr>
            <a:xfrm>
              <a:off x="4937760" y="5579822"/>
              <a:ext cx="6973771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Fund-raising events are held in the school premises targeting the local community.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The money collected is then used for charity.</a:t>
              </a:r>
            </a:p>
          </p:txBody>
        </p:sp>
      </p:grpSp>
      <p:grpSp>
        <p:nvGrpSpPr>
          <p:cNvPr id="10" name="组合 54">
            <a:extLst>
              <a:ext uri="{FF2B5EF4-FFF2-40B4-BE49-F238E27FC236}">
                <a16:creationId xmlns:a16="http://schemas.microsoft.com/office/drawing/2014/main" id="{28FFE45F-03E4-4272-BD9A-0C68E6348737}"/>
              </a:ext>
            </a:extLst>
          </p:cNvPr>
          <p:cNvGrpSpPr/>
          <p:nvPr/>
        </p:nvGrpSpPr>
        <p:grpSpPr>
          <a:xfrm>
            <a:off x="461552" y="552767"/>
            <a:ext cx="8643238" cy="613162"/>
            <a:chOff x="194266" y="321621"/>
            <a:chExt cx="8643238" cy="613162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EA2B3EA1-6A40-46B7-A056-36E5566C6E81}"/>
                </a:ext>
              </a:extLst>
            </p:cNvPr>
            <p:cNvSpPr txBox="1"/>
            <p:nvPr/>
          </p:nvSpPr>
          <p:spPr>
            <a:xfrm>
              <a:off x="1016260" y="398715"/>
              <a:ext cx="7821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Introduction- Quick Overview on Charities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57">
              <a:extLst>
                <a:ext uri="{FF2B5EF4-FFF2-40B4-BE49-F238E27FC236}">
                  <a16:creationId xmlns:a16="http://schemas.microsoft.com/office/drawing/2014/main" id="{877D0DA8-5F31-499A-BE4C-4EE847D5480F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915F92-4DC2-4596-A6A2-682DE563E567}"/>
              </a:ext>
            </a:extLst>
          </p:cNvPr>
          <p:cNvGrpSpPr/>
          <p:nvPr/>
        </p:nvGrpSpPr>
        <p:grpSpPr>
          <a:xfrm>
            <a:off x="4703348" y="3864765"/>
            <a:ext cx="3335465" cy="1103996"/>
            <a:chOff x="4937760" y="3870794"/>
            <a:chExt cx="3335465" cy="1103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AA971F-82DF-459C-8BF4-1678244FE824}"/>
                </a:ext>
              </a:extLst>
            </p:cNvPr>
            <p:cNvSpPr txBox="1"/>
            <p:nvPr/>
          </p:nvSpPr>
          <p:spPr>
            <a:xfrm>
              <a:off x="4937760" y="3870794"/>
              <a:ext cx="333546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N" b="1" dirty="0">
                  <a:solidFill>
                    <a:srgbClr val="CAC7A2"/>
                  </a:solidFill>
                </a:rPr>
                <a:t>Products made by Children</a:t>
              </a:r>
              <a:endParaRPr lang="en-CA" b="1" dirty="0">
                <a:solidFill>
                  <a:srgbClr val="CAC7A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31B0-93FD-4FB4-BDD3-C0A35E0033B8}"/>
                </a:ext>
              </a:extLst>
            </p:cNvPr>
            <p:cNvSpPr txBox="1"/>
            <p:nvPr/>
          </p:nvSpPr>
          <p:spPr>
            <a:xfrm>
              <a:off x="4994583" y="4361096"/>
              <a:ext cx="1248047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Clothing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Décor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78C59-A16B-43CF-B8A7-8D07F029451F}"/>
                </a:ext>
              </a:extLst>
            </p:cNvPr>
            <p:cNvSpPr txBox="1"/>
            <p:nvPr/>
          </p:nvSpPr>
          <p:spPr>
            <a:xfrm>
              <a:off x="6083957" y="4346780"/>
              <a:ext cx="1513587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Music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CAC7A2"/>
                  </a:solidFill>
                </a:rPr>
                <a:t>Art/Digital 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35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06B8E-DCD1-4F6E-A186-D14B896BFC8B}"/>
              </a:ext>
            </a:extLst>
          </p:cNvPr>
          <p:cNvSpPr txBox="1"/>
          <p:nvPr/>
        </p:nvSpPr>
        <p:spPr>
          <a:xfrm>
            <a:off x="817102" y="1642893"/>
            <a:ext cx="334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AC7A2"/>
                </a:solidFill>
              </a:rPr>
              <a:t>Survey done by Skoolbazar</a:t>
            </a:r>
            <a:endParaRPr lang="en-CA" b="1" dirty="0">
              <a:solidFill>
                <a:srgbClr val="CAC7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70FF3-FBFB-4851-AE4D-5EA28CE9215B}"/>
              </a:ext>
            </a:extLst>
          </p:cNvPr>
          <p:cNvSpPr txBox="1"/>
          <p:nvPr/>
        </p:nvSpPr>
        <p:spPr>
          <a:xfrm>
            <a:off x="1413064" y="2489189"/>
            <a:ext cx="6574428" cy="3383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CA" sz="1200" dirty="0">
                <a:solidFill>
                  <a:srgbClr val="CAC7A2"/>
                </a:solidFill>
              </a:rPr>
              <a:t>If your able to sell all over Canada using an e-platform, how likely are you to use it ?</a:t>
            </a:r>
          </a:p>
          <a:p>
            <a:pPr lvl="1">
              <a:lnSpc>
                <a:spcPct val="150000"/>
              </a:lnSpc>
            </a:pPr>
            <a:r>
              <a:rPr lang="en-CA" sz="1200" dirty="0">
                <a:solidFill>
                  <a:srgbClr val="CAC7A2"/>
                </a:solidFill>
              </a:rPr>
              <a:t>Never | Maybe | Certainly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CA" sz="1200" dirty="0">
                <a:solidFill>
                  <a:srgbClr val="CAC7A2"/>
                </a:solidFill>
              </a:rPr>
              <a:t>Do you prefer handling the shipping or outsourcing the shipping ?</a:t>
            </a:r>
          </a:p>
          <a:p>
            <a:pPr lvl="1">
              <a:lnSpc>
                <a:spcPct val="150000"/>
              </a:lnSpc>
            </a:pPr>
            <a:r>
              <a:rPr lang="en-CA" sz="1200" dirty="0">
                <a:solidFill>
                  <a:srgbClr val="CAC7A2"/>
                </a:solidFill>
              </a:rPr>
              <a:t>Handling the shipping | Outsourcing the shipping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CA" sz="1200" dirty="0">
                <a:solidFill>
                  <a:srgbClr val="CAC7A2"/>
                </a:solidFill>
              </a:rPr>
              <a:t>Do you prefer handling the packaging or outsourcing the shipping ?</a:t>
            </a:r>
          </a:p>
          <a:p>
            <a:pPr>
              <a:lnSpc>
                <a:spcPct val="150000"/>
              </a:lnSpc>
            </a:pPr>
            <a:r>
              <a:rPr lang="en-CA" sz="1200" dirty="0">
                <a:solidFill>
                  <a:srgbClr val="CAC7A2"/>
                </a:solidFill>
              </a:rPr>
              <a:t>          Handling the shipping | Outsourcing the shipping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CA" sz="1200" dirty="0">
                <a:solidFill>
                  <a:srgbClr val="CAC7A2"/>
                </a:solidFill>
              </a:rPr>
              <a:t>On a scale of 1 to 5, How beneficial will this e-platform be ?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CA" sz="1200" dirty="0">
                <a:solidFill>
                  <a:srgbClr val="CAC7A2"/>
                </a:solidFill>
              </a:rPr>
              <a:t>One – Least beneficial | Five – Most beneficial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CA" sz="1200" dirty="0">
                <a:solidFill>
                  <a:srgbClr val="CAC7A2"/>
                </a:solidFill>
              </a:rPr>
              <a:t>Will you recommend this e-platform to others ?</a:t>
            </a:r>
          </a:p>
          <a:p>
            <a:pPr lvl="1">
              <a:lnSpc>
                <a:spcPct val="150000"/>
              </a:lnSpc>
            </a:pPr>
            <a:r>
              <a:rPr lang="en-CA" sz="1200" dirty="0">
                <a:solidFill>
                  <a:srgbClr val="CAC7A2"/>
                </a:solidFill>
              </a:rPr>
              <a:t>Never | Maybe | Certainly</a:t>
            </a:r>
          </a:p>
          <a:p>
            <a:pPr lvl="1">
              <a:lnSpc>
                <a:spcPct val="150000"/>
              </a:lnSpc>
            </a:pPr>
            <a:endParaRPr lang="en-CA" sz="1200" dirty="0">
              <a:solidFill>
                <a:srgbClr val="CAC7A2"/>
              </a:solidFill>
            </a:endParaRPr>
          </a:p>
          <a:p>
            <a:pPr lvl="1">
              <a:lnSpc>
                <a:spcPct val="150000"/>
              </a:lnSpc>
            </a:pPr>
            <a:endParaRPr lang="en-CA" sz="1200" dirty="0">
              <a:solidFill>
                <a:srgbClr val="CAC7A2"/>
              </a:solidFill>
            </a:endParaRPr>
          </a:p>
        </p:txBody>
      </p:sp>
      <p:grpSp>
        <p:nvGrpSpPr>
          <p:cNvPr id="5" name="组合 54">
            <a:extLst>
              <a:ext uri="{FF2B5EF4-FFF2-40B4-BE49-F238E27FC236}">
                <a16:creationId xmlns:a16="http://schemas.microsoft.com/office/drawing/2014/main" id="{028A3A55-BDFF-433A-952E-2A9E5A7174FE}"/>
              </a:ext>
            </a:extLst>
          </p:cNvPr>
          <p:cNvGrpSpPr/>
          <p:nvPr/>
        </p:nvGrpSpPr>
        <p:grpSpPr>
          <a:xfrm>
            <a:off x="461552" y="552767"/>
            <a:ext cx="5985459" cy="613162"/>
            <a:chOff x="194266" y="321621"/>
            <a:chExt cx="5985459" cy="613162"/>
          </a:xfrm>
        </p:grpSpPr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A689B1CD-875E-4EBE-8E76-3DF6970CF5A0}"/>
                </a:ext>
              </a:extLst>
            </p:cNvPr>
            <p:cNvSpPr txBox="1"/>
            <p:nvPr/>
          </p:nvSpPr>
          <p:spPr>
            <a:xfrm>
              <a:off x="1016260" y="398715"/>
              <a:ext cx="5163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Introduction-Business Plan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57">
              <a:extLst>
                <a:ext uri="{FF2B5EF4-FFF2-40B4-BE49-F238E27FC236}">
                  <a16:creationId xmlns:a16="http://schemas.microsoft.com/office/drawing/2014/main" id="{46AEE3F8-5D6F-47C6-BF67-45C0607B8545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9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C94598-9147-4C86-877F-4DC107CC88EE}"/>
              </a:ext>
            </a:extLst>
          </p:cNvPr>
          <p:cNvGrpSpPr/>
          <p:nvPr/>
        </p:nvGrpSpPr>
        <p:grpSpPr>
          <a:xfrm>
            <a:off x="461552" y="552767"/>
            <a:ext cx="7467531" cy="613162"/>
            <a:chOff x="194266" y="321621"/>
            <a:chExt cx="7467531" cy="613162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77D91A92-D8AF-4192-B3F3-BB49620CAC75}"/>
                </a:ext>
              </a:extLst>
            </p:cNvPr>
            <p:cNvSpPr txBox="1"/>
            <p:nvPr/>
          </p:nvSpPr>
          <p:spPr>
            <a:xfrm>
              <a:off x="1016260" y="398715"/>
              <a:ext cx="66455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Introduction-Our Business Platform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425CE76-4B56-46A7-BA12-2FA02040237C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214122C-5D19-428F-964D-CA3E4656F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0" b="5234"/>
          <a:stretch/>
        </p:blipFill>
        <p:spPr bwMode="auto">
          <a:xfrm>
            <a:off x="1283546" y="1403884"/>
            <a:ext cx="6701248" cy="31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9078425-D99E-449B-A2E7-724ABBCB1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6" t="19837" r="40541" b="6089"/>
          <a:stretch/>
        </p:blipFill>
        <p:spPr bwMode="auto">
          <a:xfrm>
            <a:off x="8603838" y="1403884"/>
            <a:ext cx="1495942" cy="31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420C38-D974-42EB-8BED-025D732C4252}"/>
              </a:ext>
            </a:extLst>
          </p:cNvPr>
          <p:cNvSpPr txBox="1"/>
          <p:nvPr/>
        </p:nvSpPr>
        <p:spPr>
          <a:xfrm>
            <a:off x="1278478" y="4829529"/>
            <a:ext cx="50410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AC7A2"/>
                </a:solidFill>
              </a:rPr>
              <a:t>The online application and mobile interface </a:t>
            </a:r>
            <a:r>
              <a:rPr lang="en-US" sz="1200" b="1" dirty="0">
                <a:solidFill>
                  <a:srgbClr val="CAC7A2"/>
                </a:solidFill>
              </a:rPr>
              <a:t>allows schools to create accounts and sell their handmade items</a:t>
            </a:r>
            <a:r>
              <a:rPr lang="en-US" sz="1200" dirty="0">
                <a:solidFill>
                  <a:srgbClr val="CAC7A2"/>
                </a:solidFill>
              </a:rPr>
              <a:t>, full control of their product catalogue.</a:t>
            </a:r>
          </a:p>
          <a:p>
            <a:endParaRPr lang="en-US" sz="1200" dirty="0">
              <a:solidFill>
                <a:srgbClr val="CAC7A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AC7A2"/>
                </a:solidFill>
              </a:rPr>
              <a:t>Update products </a:t>
            </a:r>
            <a:r>
              <a:rPr lang="en-US" sz="1200" dirty="0">
                <a:solidFill>
                  <a:srgbClr val="CAC7A2"/>
                </a:solidFill>
              </a:rPr>
              <a:t>and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AC7A2"/>
                </a:solidFill>
              </a:rPr>
              <a:t>Efficient Analytics </a:t>
            </a:r>
            <a:r>
              <a:rPr lang="en-US" sz="1200" dirty="0">
                <a:solidFill>
                  <a:srgbClr val="CAC7A2"/>
                </a:solidFill>
              </a:rPr>
              <a:t>of their orders and 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AC7A2"/>
                </a:solidFill>
              </a:rPr>
              <a:t>Smooth channel </a:t>
            </a:r>
            <a:r>
              <a:rPr lang="en-US" sz="1200" dirty="0">
                <a:solidFill>
                  <a:srgbClr val="CAC7A2"/>
                </a:solidFill>
              </a:rPr>
              <a:t>of order process from</a:t>
            </a:r>
            <a:r>
              <a:rPr lang="en-US" sz="1200" b="1" dirty="0">
                <a:solidFill>
                  <a:srgbClr val="CAC7A2"/>
                </a:solidFill>
              </a:rPr>
              <a:t> supplier to consumer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7EFC4-97AA-42EE-AC85-94B6233255F6}"/>
              </a:ext>
            </a:extLst>
          </p:cNvPr>
          <p:cNvSpPr txBox="1"/>
          <p:nvPr/>
        </p:nvSpPr>
        <p:spPr>
          <a:xfrm>
            <a:off x="6421820" y="4852393"/>
            <a:ext cx="5333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AC7A2"/>
                </a:solidFill>
              </a:rPr>
              <a:t>The mobile application will function similarly with constant tracking process, </a:t>
            </a:r>
            <a:r>
              <a:rPr lang="en-US" sz="1200" b="1" dirty="0">
                <a:solidFill>
                  <a:srgbClr val="CAC7A2"/>
                </a:solidFill>
              </a:rPr>
              <a:t>SMS updates and manage changes </a:t>
            </a:r>
            <a:r>
              <a:rPr lang="en-US" sz="1200" dirty="0">
                <a:solidFill>
                  <a:srgbClr val="CAC7A2"/>
                </a:solidFill>
              </a:rPr>
              <a:t>with orders.</a:t>
            </a:r>
          </a:p>
          <a:p>
            <a:endParaRPr lang="en-US" sz="1200" dirty="0">
              <a:solidFill>
                <a:srgbClr val="CAC7A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AC7A2"/>
                </a:solidFill>
              </a:rPr>
              <a:t>Delivery status </a:t>
            </a:r>
            <a:r>
              <a:rPr lang="en-US" sz="1200" dirty="0">
                <a:solidFill>
                  <a:srgbClr val="CAC7A2"/>
                </a:solidFill>
              </a:rPr>
              <a:t>and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AC7A2"/>
                </a:solidFill>
              </a:rPr>
              <a:t>Updates</a:t>
            </a:r>
            <a:r>
              <a:rPr lang="en-US" sz="1200" dirty="0">
                <a:solidFill>
                  <a:srgbClr val="CAC7A2"/>
                </a:solidFill>
              </a:rPr>
              <a:t> of items </a:t>
            </a:r>
            <a:r>
              <a:rPr lang="en-US" sz="1200" b="1" dirty="0">
                <a:solidFill>
                  <a:srgbClr val="CAC7A2"/>
                </a:solidFill>
              </a:rPr>
              <a:t>on sale </a:t>
            </a:r>
            <a:r>
              <a:rPr lang="en-US" sz="1200" dirty="0">
                <a:solidFill>
                  <a:srgbClr val="CAC7A2"/>
                </a:solidFill>
              </a:rPr>
              <a:t>or </a:t>
            </a:r>
            <a:r>
              <a:rPr lang="en-US" sz="1200" b="1" dirty="0">
                <a:solidFill>
                  <a:srgbClr val="CAC7A2"/>
                </a:solidFill>
              </a:rPr>
              <a:t>new releases</a:t>
            </a:r>
          </a:p>
        </p:txBody>
      </p:sp>
    </p:spTree>
    <p:extLst>
      <p:ext uri="{BB962C8B-B14F-4D97-AF65-F5344CB8AC3E}">
        <p14:creationId xmlns:p14="http://schemas.microsoft.com/office/powerpoint/2010/main" val="273667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33D33C6-E745-4291-8EEA-21005767C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" t="10295" r="1" b="5241"/>
          <a:stretch/>
        </p:blipFill>
        <p:spPr bwMode="auto">
          <a:xfrm>
            <a:off x="461552" y="1441574"/>
            <a:ext cx="10490928" cy="49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8618F1F-4ACA-4650-A9CB-46753C719762}"/>
              </a:ext>
            </a:extLst>
          </p:cNvPr>
          <p:cNvGrpSpPr/>
          <p:nvPr/>
        </p:nvGrpSpPr>
        <p:grpSpPr>
          <a:xfrm>
            <a:off x="461552" y="552767"/>
            <a:ext cx="7877002" cy="613162"/>
            <a:chOff x="194266" y="321621"/>
            <a:chExt cx="7877002" cy="613162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9CA5668A-8873-4507-AD94-9D38B4E8EF03}"/>
                </a:ext>
              </a:extLst>
            </p:cNvPr>
            <p:cNvSpPr txBox="1"/>
            <p:nvPr/>
          </p:nvSpPr>
          <p:spPr>
            <a:xfrm>
              <a:off x="1016260" y="398715"/>
              <a:ext cx="70550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Introduction-School Account Example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4FC1F9C-0C90-4B78-B034-DEDA644B0C1F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94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FDBCF91-1976-4F94-8FD2-4E8F021727D2}"/>
              </a:ext>
            </a:extLst>
          </p:cNvPr>
          <p:cNvGrpSpPr/>
          <p:nvPr/>
        </p:nvGrpSpPr>
        <p:grpSpPr>
          <a:xfrm>
            <a:off x="461552" y="552767"/>
            <a:ext cx="8661641" cy="613162"/>
            <a:chOff x="194266" y="321621"/>
            <a:chExt cx="8661641" cy="613162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FFE3AB92-6D24-4EB9-B619-DC7479D72961}"/>
                </a:ext>
              </a:extLst>
            </p:cNvPr>
            <p:cNvSpPr txBox="1"/>
            <p:nvPr/>
          </p:nvSpPr>
          <p:spPr>
            <a:xfrm>
              <a:off x="1016260" y="398715"/>
              <a:ext cx="7839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Current Performance &amp; Analytics–Dataset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F821F71-B2C2-46CB-B39C-5BC9BC26F507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0FF7FDD-9C38-40F7-A50C-64C4A26CA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35" r="22219" b="5318"/>
          <a:stretch/>
        </p:blipFill>
        <p:spPr>
          <a:xfrm>
            <a:off x="461552" y="1440336"/>
            <a:ext cx="8356802" cy="4970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12537-879B-4B8B-BD90-04AFE636E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9" t="16814" r="73938" b="56166"/>
          <a:stretch/>
        </p:blipFill>
        <p:spPr>
          <a:xfrm>
            <a:off x="8040009" y="3429000"/>
            <a:ext cx="1490071" cy="17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EB9CCB5-B12D-417A-8CA0-1BD598C5E8DF}"/>
              </a:ext>
            </a:extLst>
          </p:cNvPr>
          <p:cNvGrpSpPr/>
          <p:nvPr/>
        </p:nvGrpSpPr>
        <p:grpSpPr>
          <a:xfrm>
            <a:off x="461552" y="552767"/>
            <a:ext cx="9978924" cy="613162"/>
            <a:chOff x="194266" y="321621"/>
            <a:chExt cx="9978924" cy="613162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91DA5E69-B5DF-4CD4-AA00-29D8641A9616}"/>
                </a:ext>
              </a:extLst>
            </p:cNvPr>
            <p:cNvSpPr txBox="1"/>
            <p:nvPr/>
          </p:nvSpPr>
          <p:spPr>
            <a:xfrm>
              <a:off x="1016260" y="398715"/>
              <a:ext cx="9156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2800" b="1" dirty="0">
                  <a:solidFill>
                    <a:srgbClr val="CBBC91"/>
                  </a:solidFill>
                  <a:cs typeface="+mn-ea"/>
                  <a:sym typeface="+mn-lt"/>
                </a:rPr>
                <a:t>Current Performance &amp; Analytics-Coding Scripts</a:t>
              </a:r>
              <a:endParaRPr lang="zh-CN" altLang="en-US" sz="2800" b="1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F61C5A-9E6B-4D18-83A6-EBDFDFEE82F9}"/>
                </a:ext>
              </a:extLst>
            </p:cNvPr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6C60C811-A73A-4AE9-9963-1F7827FF9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t="11860" r="2080" b="8178"/>
          <a:stretch/>
        </p:blipFill>
        <p:spPr bwMode="auto">
          <a:xfrm>
            <a:off x="461552" y="1410236"/>
            <a:ext cx="9993088" cy="494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659158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amesznx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美度颜色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77F00"/>
    </a:accent1>
    <a:accent2>
      <a:srgbClr val="21212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自定义 8">
    <a:majorFont>
      <a:latin typeface="Calibri Light"/>
      <a:ea typeface="微软雅黑"/>
      <a:cs typeface=""/>
    </a:majorFont>
    <a:minorFont>
      <a:latin typeface="Calibri"/>
      <a:ea typeface="微软雅黑"/>
      <a:cs typeface="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1439</Words>
  <Application>Microsoft Office PowerPoint</Application>
  <PresentationFormat>Widescreen</PresentationFormat>
  <Paragraphs>202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等线</vt:lpstr>
      <vt:lpstr>微软雅黑</vt:lpstr>
      <vt:lpstr>Agency FB</vt:lpstr>
      <vt:lpstr>Arial</vt:lpstr>
      <vt:lpstr>Calibri</vt:lpstr>
      <vt:lpstr>方正细谭黑简体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Jumana</cp:lastModifiedBy>
  <cp:revision>245</cp:revision>
  <cp:lastPrinted>2021-12-05T16:33:45Z</cp:lastPrinted>
  <dcterms:created xsi:type="dcterms:W3CDTF">2020-06-09T08:26:45Z</dcterms:created>
  <dcterms:modified xsi:type="dcterms:W3CDTF">2021-12-05T17:05:14Z</dcterms:modified>
</cp:coreProperties>
</file>